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355" r:id="rId2"/>
    <p:sldId id="2145704549" r:id="rId3"/>
    <p:sldId id="2145704550" r:id="rId4"/>
    <p:sldId id="2145704551" r:id="rId5"/>
    <p:sldId id="2145704552" r:id="rId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90E1"/>
    <a:srgbClr val="F61626"/>
    <a:srgbClr val="36376C"/>
    <a:srgbClr val="6A6765"/>
    <a:srgbClr val="323267"/>
    <a:srgbClr val="D7DBE8"/>
    <a:srgbClr val="354D87"/>
    <a:srgbClr val="332F60"/>
    <a:srgbClr val="0099D8"/>
    <a:srgbClr val="A2A2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05"/>
    <p:restoredTop sz="96405"/>
  </p:normalViewPr>
  <p:slideViewPr>
    <p:cSldViewPr snapToGrid="0" snapToObjects="1">
      <p:cViewPr varScale="1">
        <p:scale>
          <a:sx n="152" d="100"/>
          <a:sy n="152" d="100"/>
        </p:scale>
        <p:origin x="14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BF16A4-B8AA-9D42-ADD4-F291B45C23C8}" type="doc">
      <dgm:prSet loTypeId="urn:microsoft.com/office/officeart/2005/8/layout/StepDownProcess" loCatId="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156D6D97-DE3E-0F44-8B35-FA7702ED2476}">
      <dgm:prSet phldrT="[Texto]" custT="1"/>
      <dgm:spPr>
        <a:xfrm>
          <a:off x="2024714" y="33007"/>
          <a:ext cx="1842971" cy="1290020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r>
            <a:rPr lang="es-MX" sz="13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La Acción Sectorial y WOP-Colombia se institucionalizan en las asociaciones gremiales (ACODAL y ANDESCO)</a:t>
          </a:r>
        </a:p>
      </dgm:t>
    </dgm:pt>
    <dgm:pt modelId="{AFC43E3C-F448-064C-B81B-4E8D9003910D}" type="parTrans" cxnId="{5E642DA9-EE57-9A4A-AFE5-623A7D3097C8}">
      <dgm:prSet/>
      <dgm:spPr/>
      <dgm:t>
        <a:bodyPr/>
        <a:lstStyle/>
        <a:p>
          <a:endParaRPr lang="es-MX" sz="2800"/>
        </a:p>
      </dgm:t>
    </dgm:pt>
    <dgm:pt modelId="{92385C33-FB1E-474C-AC99-394A5DAC4CFB}" type="sibTrans" cxnId="{5E642DA9-EE57-9A4A-AFE5-623A7D3097C8}">
      <dgm:prSet/>
      <dgm:spPr/>
      <dgm:t>
        <a:bodyPr/>
        <a:lstStyle/>
        <a:p>
          <a:endParaRPr lang="es-MX" sz="2800"/>
        </a:p>
      </dgm:t>
    </dgm:pt>
    <dgm:pt modelId="{5133A92E-4BC7-BF45-AFC2-D8B41244BC75}">
      <dgm:prSet phldrT="[Texto]" custT="1"/>
      <dgm:spPr>
        <a:xfrm>
          <a:off x="3867686" y="156040"/>
          <a:ext cx="1340402" cy="104265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MX" sz="10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.</a:t>
          </a:r>
        </a:p>
      </dgm:t>
    </dgm:pt>
    <dgm:pt modelId="{F3FAE34B-5E60-964E-9766-E56DD77850D6}" type="parTrans" cxnId="{AF237913-3697-214C-821B-BBD127D46B77}">
      <dgm:prSet/>
      <dgm:spPr/>
      <dgm:t>
        <a:bodyPr/>
        <a:lstStyle/>
        <a:p>
          <a:endParaRPr lang="es-MX" sz="2800"/>
        </a:p>
      </dgm:t>
    </dgm:pt>
    <dgm:pt modelId="{1CB694B2-E972-C24D-84AF-3B70C4A8F09E}" type="sibTrans" cxnId="{AF237913-3697-214C-821B-BBD127D46B77}">
      <dgm:prSet/>
      <dgm:spPr/>
      <dgm:t>
        <a:bodyPr/>
        <a:lstStyle/>
        <a:p>
          <a:endParaRPr lang="es-MX" sz="2800"/>
        </a:p>
      </dgm:t>
    </dgm:pt>
    <dgm:pt modelId="{B85040ED-2B82-284A-A175-EB668FCF79EF}">
      <dgm:prSet phldrT="[Texto]" custT="1"/>
      <dgm:spPr>
        <a:xfrm>
          <a:off x="3552734" y="1482126"/>
          <a:ext cx="1842971" cy="1290020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5B9BD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r>
            <a:rPr lang="es-ES" sz="13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 movilizan recursos adicionales para financiar de manera sostenible la Acción Sectorial y el WOP-Colombia</a:t>
          </a:r>
          <a:endParaRPr lang="es-MX" sz="13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04468B9-75DC-8F42-9C16-DA19BAC5FCB0}" type="parTrans" cxnId="{327CB43B-0CFE-4C4E-BA13-2E69D426872E}">
      <dgm:prSet/>
      <dgm:spPr/>
      <dgm:t>
        <a:bodyPr/>
        <a:lstStyle/>
        <a:p>
          <a:endParaRPr lang="es-MX" sz="2800"/>
        </a:p>
      </dgm:t>
    </dgm:pt>
    <dgm:pt modelId="{7323B402-214E-1B4B-94F5-C07FF580906B}" type="sibTrans" cxnId="{327CB43B-0CFE-4C4E-BA13-2E69D426872E}">
      <dgm:prSet/>
      <dgm:spPr/>
      <dgm:t>
        <a:bodyPr/>
        <a:lstStyle/>
        <a:p>
          <a:endParaRPr lang="es-MX" sz="2800"/>
        </a:p>
      </dgm:t>
    </dgm:pt>
    <dgm:pt modelId="{47927AD7-4008-A743-915D-9424B01E5C2B}">
      <dgm:prSet phldrT="[Texto]" custT="1"/>
      <dgm:spPr>
        <a:xfrm>
          <a:off x="5395706" y="1605159"/>
          <a:ext cx="1340402" cy="104265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MX" sz="10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.</a:t>
          </a:r>
        </a:p>
      </dgm:t>
    </dgm:pt>
    <dgm:pt modelId="{C8AFBEF0-19D3-874A-AB06-18BA5F0BB577}" type="parTrans" cxnId="{A4B15F7E-0753-9144-BC43-7C817124ED7E}">
      <dgm:prSet/>
      <dgm:spPr/>
      <dgm:t>
        <a:bodyPr/>
        <a:lstStyle/>
        <a:p>
          <a:endParaRPr lang="es-MX" sz="2800"/>
        </a:p>
      </dgm:t>
    </dgm:pt>
    <dgm:pt modelId="{1ED41DD0-8679-474D-B8B4-697C7D29BAC3}" type="sibTrans" cxnId="{A4B15F7E-0753-9144-BC43-7C817124ED7E}">
      <dgm:prSet/>
      <dgm:spPr/>
      <dgm:t>
        <a:bodyPr/>
        <a:lstStyle/>
        <a:p>
          <a:endParaRPr lang="es-MX" sz="2800"/>
        </a:p>
      </dgm:t>
    </dgm:pt>
    <dgm:pt modelId="{E7F88C43-A3A8-894D-9EB9-3DCF5F3AB018}">
      <dgm:prSet phldrT="[Texto]" custT="1"/>
      <dgm:spPr>
        <a:xfrm>
          <a:off x="5080753" y="2931245"/>
          <a:ext cx="1842971" cy="1290020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5B9BD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r>
            <a:rPr lang="es-ES" sz="13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 amplía el aprendizaje entre pares y el apoyo técnico entre las empresas de agua</a:t>
          </a:r>
          <a:endParaRPr lang="es-MX" sz="13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590E4DE-0018-DA48-95F3-67FB7EA77DA7}" type="parTrans" cxnId="{A64F9544-A701-7540-A0AE-DFD56EA1376C}">
      <dgm:prSet/>
      <dgm:spPr/>
      <dgm:t>
        <a:bodyPr/>
        <a:lstStyle/>
        <a:p>
          <a:endParaRPr lang="es-MX" sz="2800"/>
        </a:p>
      </dgm:t>
    </dgm:pt>
    <dgm:pt modelId="{CB2CF2CB-0354-1545-9225-4B804302C94C}" type="sibTrans" cxnId="{A64F9544-A701-7540-A0AE-DFD56EA1376C}">
      <dgm:prSet/>
      <dgm:spPr/>
      <dgm:t>
        <a:bodyPr/>
        <a:lstStyle/>
        <a:p>
          <a:endParaRPr lang="es-MX" sz="2800"/>
        </a:p>
      </dgm:t>
    </dgm:pt>
    <dgm:pt modelId="{EBE10008-57BB-3447-812C-C98498E8EF4F}">
      <dgm:prSet phldrT="[Texto]" custT="1"/>
      <dgm:spPr>
        <a:xfrm>
          <a:off x="6923725" y="3054278"/>
          <a:ext cx="1340402" cy="104265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MX" sz="10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.</a:t>
          </a:r>
        </a:p>
      </dgm:t>
    </dgm:pt>
    <dgm:pt modelId="{5633A83F-7DCF-2C4C-A227-A71156598A8E}" type="parTrans" cxnId="{E3DF0AD3-0B03-3042-AD2C-DBD1AFE84BA8}">
      <dgm:prSet/>
      <dgm:spPr/>
      <dgm:t>
        <a:bodyPr/>
        <a:lstStyle/>
        <a:p>
          <a:endParaRPr lang="es-MX" sz="2800"/>
        </a:p>
      </dgm:t>
    </dgm:pt>
    <dgm:pt modelId="{F18F3BFA-649D-7642-873D-285EFB02B688}" type="sibTrans" cxnId="{E3DF0AD3-0B03-3042-AD2C-DBD1AFE84BA8}">
      <dgm:prSet/>
      <dgm:spPr/>
      <dgm:t>
        <a:bodyPr/>
        <a:lstStyle/>
        <a:p>
          <a:endParaRPr lang="es-MX" sz="2800"/>
        </a:p>
      </dgm:t>
    </dgm:pt>
    <dgm:pt modelId="{104E5395-74CC-134A-BE85-A8F10E32D54D}">
      <dgm:prSet phldrT="[Texto]" custT="1"/>
      <dgm:spPr>
        <a:xfrm>
          <a:off x="8451745" y="4503397"/>
          <a:ext cx="1340402" cy="104265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endParaRPr lang="es-MX" sz="4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2024269C-CFE5-224D-9C82-4AC90ADE9B6B}" type="parTrans" cxnId="{E728B864-C669-FE46-ABA6-4FE84A08DD72}">
      <dgm:prSet/>
      <dgm:spPr/>
      <dgm:t>
        <a:bodyPr/>
        <a:lstStyle/>
        <a:p>
          <a:endParaRPr lang="es-MX" sz="2800"/>
        </a:p>
      </dgm:t>
    </dgm:pt>
    <dgm:pt modelId="{466EBDBC-D348-C545-997A-65ABA1BD5C96}" type="sibTrans" cxnId="{E728B864-C669-FE46-ABA6-4FE84A08DD72}">
      <dgm:prSet/>
      <dgm:spPr/>
      <dgm:t>
        <a:bodyPr/>
        <a:lstStyle/>
        <a:p>
          <a:endParaRPr lang="es-MX" sz="2800"/>
        </a:p>
      </dgm:t>
    </dgm:pt>
    <dgm:pt modelId="{F0DBB58A-70B3-F546-95AC-35D4F27F41E1}">
      <dgm:prSet phldrT="[Texto]" custT="1"/>
      <dgm:spPr>
        <a:xfrm>
          <a:off x="6608773" y="4380364"/>
          <a:ext cx="1842971" cy="1290020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5B9BD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r>
            <a:rPr lang="es-ES" sz="13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 mejoran las capacidades y habilidades institucionales y profesionales del sector del agua.</a:t>
          </a:r>
          <a:endParaRPr lang="es-MX" sz="13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DF1CE4C-3B7F-234D-896D-933E04C0F9BA}" type="parTrans" cxnId="{BBFEE910-7D28-8349-9A89-3ED8A49E015E}">
      <dgm:prSet/>
      <dgm:spPr/>
      <dgm:t>
        <a:bodyPr/>
        <a:lstStyle/>
        <a:p>
          <a:endParaRPr lang="es-MX" sz="2800"/>
        </a:p>
      </dgm:t>
    </dgm:pt>
    <dgm:pt modelId="{4036BBF1-8C9F-E64E-AD6D-92C98C0A790F}" type="sibTrans" cxnId="{BBFEE910-7D28-8349-9A89-3ED8A49E015E}">
      <dgm:prSet/>
      <dgm:spPr/>
      <dgm:t>
        <a:bodyPr/>
        <a:lstStyle/>
        <a:p>
          <a:endParaRPr lang="es-MX" sz="2800"/>
        </a:p>
      </dgm:t>
    </dgm:pt>
    <dgm:pt modelId="{8FA4F247-47FB-8449-A5E3-AA88032D2A4F}" type="pres">
      <dgm:prSet presAssocID="{94BF16A4-B8AA-9D42-ADD4-F291B45C23C8}" presName="rootnode" presStyleCnt="0">
        <dgm:presLayoutVars>
          <dgm:chMax/>
          <dgm:chPref/>
          <dgm:dir/>
          <dgm:animLvl val="lvl"/>
        </dgm:presLayoutVars>
      </dgm:prSet>
      <dgm:spPr/>
    </dgm:pt>
    <dgm:pt modelId="{B396B33E-DA18-2D46-A3AC-724BAF280595}" type="pres">
      <dgm:prSet presAssocID="{156D6D97-DE3E-0F44-8B35-FA7702ED2476}" presName="composite" presStyleCnt="0"/>
      <dgm:spPr/>
    </dgm:pt>
    <dgm:pt modelId="{F3E89876-211A-A24A-AFB3-5F423739BA11}" type="pres">
      <dgm:prSet presAssocID="{156D6D97-DE3E-0F44-8B35-FA7702ED2476}" presName="bentUpArrow1" presStyleLbl="alignImgPlace1" presStyleIdx="0" presStyleCnt="3"/>
      <dgm:spPr>
        <a:xfrm rot="5400000">
          <a:off x="2314765" y="1246598"/>
          <a:ext cx="1094784" cy="124637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50BCE64C-055F-1F48-9403-CC43FEE77423}" type="pres">
      <dgm:prSet presAssocID="{156D6D97-DE3E-0F44-8B35-FA7702ED2476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87ABFBC1-B7D2-2F4A-BCFE-5A8B73780510}" type="pres">
      <dgm:prSet presAssocID="{156D6D97-DE3E-0F44-8B35-FA7702ED2476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E6C5FF92-78A7-2F4A-A8E3-D37A2DE702A1}" type="pres">
      <dgm:prSet presAssocID="{92385C33-FB1E-474C-AC99-394A5DAC4CFB}" presName="sibTrans" presStyleCnt="0"/>
      <dgm:spPr/>
    </dgm:pt>
    <dgm:pt modelId="{395CE9EB-9EDF-AC4E-A139-43BF2C1A6BF7}" type="pres">
      <dgm:prSet presAssocID="{B85040ED-2B82-284A-A175-EB668FCF79EF}" presName="composite" presStyleCnt="0"/>
      <dgm:spPr/>
    </dgm:pt>
    <dgm:pt modelId="{2019E892-15A6-ED4B-9ED7-CD41ED461769}" type="pres">
      <dgm:prSet presAssocID="{B85040ED-2B82-284A-A175-EB668FCF79EF}" presName="bentUpArrow1" presStyleLbl="alignImgPlace1" presStyleIdx="1" presStyleCnt="3"/>
      <dgm:spPr>
        <a:xfrm rot="5400000">
          <a:off x="3842785" y="2695716"/>
          <a:ext cx="1094784" cy="124637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5B9BD5">
            <a:tint val="50000"/>
            <a:hueOff val="-3342512"/>
            <a:satOff val="-12663"/>
            <a:lumOff val="4207"/>
            <a:alphaOff val="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E3A71D8B-DFA3-8B4E-AA41-A033220452D3}" type="pres">
      <dgm:prSet presAssocID="{B85040ED-2B82-284A-A175-EB668FCF79EF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3D4536D7-4875-5B4F-BA81-562256676ED2}" type="pres">
      <dgm:prSet presAssocID="{B85040ED-2B82-284A-A175-EB668FCF79EF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E5E32536-91A6-F348-948A-EB30A0D4D7BF}" type="pres">
      <dgm:prSet presAssocID="{7323B402-214E-1B4B-94F5-C07FF580906B}" presName="sibTrans" presStyleCnt="0"/>
      <dgm:spPr/>
    </dgm:pt>
    <dgm:pt modelId="{3195C677-E3A4-5247-AECC-43501C659E96}" type="pres">
      <dgm:prSet presAssocID="{E7F88C43-A3A8-894D-9EB9-3DCF5F3AB018}" presName="composite" presStyleCnt="0"/>
      <dgm:spPr/>
    </dgm:pt>
    <dgm:pt modelId="{E05593DA-ED50-CF45-98AE-CEC177F29523}" type="pres">
      <dgm:prSet presAssocID="{E7F88C43-A3A8-894D-9EB9-3DCF5F3AB018}" presName="bentUpArrow1" presStyleLbl="alignImgPlace1" presStyleIdx="2" presStyleCnt="3"/>
      <dgm:spPr>
        <a:xfrm rot="5400000">
          <a:off x="5370805" y="4144835"/>
          <a:ext cx="1094784" cy="124637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5B9BD5">
            <a:tint val="50000"/>
            <a:hueOff val="-6685025"/>
            <a:satOff val="-25325"/>
            <a:lumOff val="8413"/>
            <a:alphaOff val="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43DED432-BB6F-844E-AA92-B4524A8CF8EC}" type="pres">
      <dgm:prSet presAssocID="{E7F88C43-A3A8-894D-9EB9-3DCF5F3AB018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10AA1F6A-5974-CE41-B6DB-6FA32BE83F50}" type="pres">
      <dgm:prSet presAssocID="{E7F88C43-A3A8-894D-9EB9-3DCF5F3AB018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BDDF9796-3E7A-6548-A33A-83204876F5C1}" type="pres">
      <dgm:prSet presAssocID="{CB2CF2CB-0354-1545-9225-4B804302C94C}" presName="sibTrans" presStyleCnt="0"/>
      <dgm:spPr/>
    </dgm:pt>
    <dgm:pt modelId="{9C43998F-FF5D-8F48-8FF4-F57C0EF016A0}" type="pres">
      <dgm:prSet presAssocID="{F0DBB58A-70B3-F546-95AC-35D4F27F41E1}" presName="composite" presStyleCnt="0"/>
      <dgm:spPr/>
    </dgm:pt>
    <dgm:pt modelId="{54A49025-0382-8542-B58D-935131DC0DA3}" type="pres">
      <dgm:prSet presAssocID="{F0DBB58A-70B3-F546-95AC-35D4F27F41E1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  <dgm:pt modelId="{F09364D8-43FD-8343-9357-3EFAC564DF67}" type="pres">
      <dgm:prSet presAssocID="{F0DBB58A-70B3-F546-95AC-35D4F27F41E1}" presName="Final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BFEE910-7D28-8349-9A89-3ED8A49E015E}" srcId="{94BF16A4-B8AA-9D42-ADD4-F291B45C23C8}" destId="{F0DBB58A-70B3-F546-95AC-35D4F27F41E1}" srcOrd="3" destOrd="0" parTransId="{DDF1CE4C-3B7F-234D-896D-933E04C0F9BA}" sibTransId="{4036BBF1-8C9F-E64E-AD6D-92C98C0A790F}"/>
    <dgm:cxn modelId="{AF237913-3697-214C-821B-BBD127D46B77}" srcId="{156D6D97-DE3E-0F44-8B35-FA7702ED2476}" destId="{5133A92E-4BC7-BF45-AFC2-D8B41244BC75}" srcOrd="0" destOrd="0" parTransId="{F3FAE34B-5E60-964E-9766-E56DD77850D6}" sibTransId="{1CB694B2-E972-C24D-84AF-3B70C4A8F09E}"/>
    <dgm:cxn modelId="{327CB43B-0CFE-4C4E-BA13-2E69D426872E}" srcId="{94BF16A4-B8AA-9D42-ADD4-F291B45C23C8}" destId="{B85040ED-2B82-284A-A175-EB668FCF79EF}" srcOrd="1" destOrd="0" parTransId="{704468B9-75DC-8F42-9C16-DA19BAC5FCB0}" sibTransId="{7323B402-214E-1B4B-94F5-C07FF580906B}"/>
    <dgm:cxn modelId="{A64F9544-A701-7540-A0AE-DFD56EA1376C}" srcId="{94BF16A4-B8AA-9D42-ADD4-F291B45C23C8}" destId="{E7F88C43-A3A8-894D-9EB9-3DCF5F3AB018}" srcOrd="2" destOrd="0" parTransId="{D590E4DE-0018-DA48-95F3-67FB7EA77DA7}" sibTransId="{CB2CF2CB-0354-1545-9225-4B804302C94C}"/>
    <dgm:cxn modelId="{DDD1385E-B315-554A-A32C-58DE9D1A74EC}" type="presOf" srcId="{156D6D97-DE3E-0F44-8B35-FA7702ED2476}" destId="{50BCE64C-055F-1F48-9403-CC43FEE77423}" srcOrd="0" destOrd="0" presId="urn:microsoft.com/office/officeart/2005/8/layout/StepDownProcess"/>
    <dgm:cxn modelId="{E728B864-C669-FE46-ABA6-4FE84A08DD72}" srcId="{F0DBB58A-70B3-F546-95AC-35D4F27F41E1}" destId="{104E5395-74CC-134A-BE85-A8F10E32D54D}" srcOrd="0" destOrd="0" parTransId="{2024269C-CFE5-224D-9C82-4AC90ADE9B6B}" sibTransId="{466EBDBC-D348-C545-997A-65ABA1BD5C96}"/>
    <dgm:cxn modelId="{A4B15F7E-0753-9144-BC43-7C817124ED7E}" srcId="{B85040ED-2B82-284A-A175-EB668FCF79EF}" destId="{47927AD7-4008-A743-915D-9424B01E5C2B}" srcOrd="0" destOrd="0" parTransId="{C8AFBEF0-19D3-874A-AB06-18BA5F0BB577}" sibTransId="{1ED41DD0-8679-474D-B8B4-697C7D29BAC3}"/>
    <dgm:cxn modelId="{34663682-A3BB-DC45-A7AC-DA94929C99E3}" type="presOf" srcId="{5133A92E-4BC7-BF45-AFC2-D8B41244BC75}" destId="{87ABFBC1-B7D2-2F4A-BCFE-5A8B73780510}" srcOrd="0" destOrd="0" presId="urn:microsoft.com/office/officeart/2005/8/layout/StepDownProcess"/>
    <dgm:cxn modelId="{07DE578B-77CA-BB4F-94F0-1BBDD0F98358}" type="presOf" srcId="{47927AD7-4008-A743-915D-9424B01E5C2B}" destId="{3D4536D7-4875-5B4F-BA81-562256676ED2}" srcOrd="0" destOrd="0" presId="urn:microsoft.com/office/officeart/2005/8/layout/StepDownProcess"/>
    <dgm:cxn modelId="{5A13D08B-3570-3847-BDFD-8072C4EBAAFA}" type="presOf" srcId="{E7F88C43-A3A8-894D-9EB9-3DCF5F3AB018}" destId="{43DED432-BB6F-844E-AA92-B4524A8CF8EC}" srcOrd="0" destOrd="0" presId="urn:microsoft.com/office/officeart/2005/8/layout/StepDownProcess"/>
    <dgm:cxn modelId="{5E642DA9-EE57-9A4A-AFE5-623A7D3097C8}" srcId="{94BF16A4-B8AA-9D42-ADD4-F291B45C23C8}" destId="{156D6D97-DE3E-0F44-8B35-FA7702ED2476}" srcOrd="0" destOrd="0" parTransId="{AFC43E3C-F448-064C-B81B-4E8D9003910D}" sibTransId="{92385C33-FB1E-474C-AC99-394A5DAC4CFB}"/>
    <dgm:cxn modelId="{CFB42FBA-ECE7-584B-B25C-1E687AC3267B}" type="presOf" srcId="{B85040ED-2B82-284A-A175-EB668FCF79EF}" destId="{E3A71D8B-DFA3-8B4E-AA41-A033220452D3}" srcOrd="0" destOrd="0" presId="urn:microsoft.com/office/officeart/2005/8/layout/StepDownProcess"/>
    <dgm:cxn modelId="{E3DF0AD3-0B03-3042-AD2C-DBD1AFE84BA8}" srcId="{E7F88C43-A3A8-894D-9EB9-3DCF5F3AB018}" destId="{EBE10008-57BB-3447-812C-C98498E8EF4F}" srcOrd="0" destOrd="0" parTransId="{5633A83F-7DCF-2C4C-A227-A71156598A8E}" sibTransId="{F18F3BFA-649D-7642-873D-285EFB02B688}"/>
    <dgm:cxn modelId="{3C5521D4-60AA-C340-B617-C9DF4A5E679C}" type="presOf" srcId="{94BF16A4-B8AA-9D42-ADD4-F291B45C23C8}" destId="{8FA4F247-47FB-8449-A5E3-AA88032D2A4F}" srcOrd="0" destOrd="0" presId="urn:microsoft.com/office/officeart/2005/8/layout/StepDownProcess"/>
    <dgm:cxn modelId="{859E95D4-8014-3049-82C8-F0879885564D}" type="presOf" srcId="{F0DBB58A-70B3-F546-95AC-35D4F27F41E1}" destId="{54A49025-0382-8542-B58D-935131DC0DA3}" srcOrd="0" destOrd="0" presId="urn:microsoft.com/office/officeart/2005/8/layout/StepDownProcess"/>
    <dgm:cxn modelId="{C14CEDF5-EA5D-124E-AC08-23C4B579B52B}" type="presOf" srcId="{104E5395-74CC-134A-BE85-A8F10E32D54D}" destId="{F09364D8-43FD-8343-9357-3EFAC564DF67}" srcOrd="0" destOrd="0" presId="urn:microsoft.com/office/officeart/2005/8/layout/StepDownProcess"/>
    <dgm:cxn modelId="{A563CFFA-8928-284A-8030-42AD3755C907}" type="presOf" srcId="{EBE10008-57BB-3447-812C-C98498E8EF4F}" destId="{10AA1F6A-5974-CE41-B6DB-6FA32BE83F50}" srcOrd="0" destOrd="0" presId="urn:microsoft.com/office/officeart/2005/8/layout/StepDownProcess"/>
    <dgm:cxn modelId="{FC0B4B71-A769-8844-9D2E-1633F422105C}" type="presParOf" srcId="{8FA4F247-47FB-8449-A5E3-AA88032D2A4F}" destId="{B396B33E-DA18-2D46-A3AC-724BAF280595}" srcOrd="0" destOrd="0" presId="urn:microsoft.com/office/officeart/2005/8/layout/StepDownProcess"/>
    <dgm:cxn modelId="{581FA613-F9B6-6842-9FFD-356560A02115}" type="presParOf" srcId="{B396B33E-DA18-2D46-A3AC-724BAF280595}" destId="{F3E89876-211A-A24A-AFB3-5F423739BA11}" srcOrd="0" destOrd="0" presId="urn:microsoft.com/office/officeart/2005/8/layout/StepDownProcess"/>
    <dgm:cxn modelId="{0D003177-F0D3-FD49-A4E7-1751A460140C}" type="presParOf" srcId="{B396B33E-DA18-2D46-A3AC-724BAF280595}" destId="{50BCE64C-055F-1F48-9403-CC43FEE77423}" srcOrd="1" destOrd="0" presId="urn:microsoft.com/office/officeart/2005/8/layout/StepDownProcess"/>
    <dgm:cxn modelId="{3349A372-CCF1-7241-A803-17A41BF18166}" type="presParOf" srcId="{B396B33E-DA18-2D46-A3AC-724BAF280595}" destId="{87ABFBC1-B7D2-2F4A-BCFE-5A8B73780510}" srcOrd="2" destOrd="0" presId="urn:microsoft.com/office/officeart/2005/8/layout/StepDownProcess"/>
    <dgm:cxn modelId="{D2CA8440-FF3D-8441-8C73-4E9A9F4074D3}" type="presParOf" srcId="{8FA4F247-47FB-8449-A5E3-AA88032D2A4F}" destId="{E6C5FF92-78A7-2F4A-A8E3-D37A2DE702A1}" srcOrd="1" destOrd="0" presId="urn:microsoft.com/office/officeart/2005/8/layout/StepDownProcess"/>
    <dgm:cxn modelId="{61AF4058-1A32-4C47-B199-D717D31ABF7A}" type="presParOf" srcId="{8FA4F247-47FB-8449-A5E3-AA88032D2A4F}" destId="{395CE9EB-9EDF-AC4E-A139-43BF2C1A6BF7}" srcOrd="2" destOrd="0" presId="urn:microsoft.com/office/officeart/2005/8/layout/StepDownProcess"/>
    <dgm:cxn modelId="{2E1E1C0B-DA11-694F-8B61-31EABDE128FA}" type="presParOf" srcId="{395CE9EB-9EDF-AC4E-A139-43BF2C1A6BF7}" destId="{2019E892-15A6-ED4B-9ED7-CD41ED461769}" srcOrd="0" destOrd="0" presId="urn:microsoft.com/office/officeart/2005/8/layout/StepDownProcess"/>
    <dgm:cxn modelId="{C04C222B-E407-7846-8AE3-4A248ECC016C}" type="presParOf" srcId="{395CE9EB-9EDF-AC4E-A139-43BF2C1A6BF7}" destId="{E3A71D8B-DFA3-8B4E-AA41-A033220452D3}" srcOrd="1" destOrd="0" presId="urn:microsoft.com/office/officeart/2005/8/layout/StepDownProcess"/>
    <dgm:cxn modelId="{B36CABC2-1EE6-5448-BE6D-491773BA2B2A}" type="presParOf" srcId="{395CE9EB-9EDF-AC4E-A139-43BF2C1A6BF7}" destId="{3D4536D7-4875-5B4F-BA81-562256676ED2}" srcOrd="2" destOrd="0" presId="urn:microsoft.com/office/officeart/2005/8/layout/StepDownProcess"/>
    <dgm:cxn modelId="{7D17B0C2-EE2C-7245-9FE6-2DB3764940D8}" type="presParOf" srcId="{8FA4F247-47FB-8449-A5E3-AA88032D2A4F}" destId="{E5E32536-91A6-F348-948A-EB30A0D4D7BF}" srcOrd="3" destOrd="0" presId="urn:microsoft.com/office/officeart/2005/8/layout/StepDownProcess"/>
    <dgm:cxn modelId="{2177386A-9685-1B46-857A-A12CF13ACF9C}" type="presParOf" srcId="{8FA4F247-47FB-8449-A5E3-AA88032D2A4F}" destId="{3195C677-E3A4-5247-AECC-43501C659E96}" srcOrd="4" destOrd="0" presId="urn:microsoft.com/office/officeart/2005/8/layout/StepDownProcess"/>
    <dgm:cxn modelId="{256FEAE0-DEF3-E044-B403-07B2BD3C093F}" type="presParOf" srcId="{3195C677-E3A4-5247-AECC-43501C659E96}" destId="{E05593DA-ED50-CF45-98AE-CEC177F29523}" srcOrd="0" destOrd="0" presId="urn:microsoft.com/office/officeart/2005/8/layout/StepDownProcess"/>
    <dgm:cxn modelId="{B406B258-BF35-014B-979A-3D100EBD6D16}" type="presParOf" srcId="{3195C677-E3A4-5247-AECC-43501C659E96}" destId="{43DED432-BB6F-844E-AA92-B4524A8CF8EC}" srcOrd="1" destOrd="0" presId="urn:microsoft.com/office/officeart/2005/8/layout/StepDownProcess"/>
    <dgm:cxn modelId="{14CDA384-D5D0-FA40-8861-2F8F1A5F4C49}" type="presParOf" srcId="{3195C677-E3A4-5247-AECC-43501C659E96}" destId="{10AA1F6A-5974-CE41-B6DB-6FA32BE83F50}" srcOrd="2" destOrd="0" presId="urn:microsoft.com/office/officeart/2005/8/layout/StepDownProcess"/>
    <dgm:cxn modelId="{2FAE7316-F296-0F41-B132-2B5B6E26EAD6}" type="presParOf" srcId="{8FA4F247-47FB-8449-A5E3-AA88032D2A4F}" destId="{BDDF9796-3E7A-6548-A33A-83204876F5C1}" srcOrd="5" destOrd="0" presId="urn:microsoft.com/office/officeart/2005/8/layout/StepDownProcess"/>
    <dgm:cxn modelId="{AAB654A7-C999-5849-9345-80D922645481}" type="presParOf" srcId="{8FA4F247-47FB-8449-A5E3-AA88032D2A4F}" destId="{9C43998F-FF5D-8F48-8FF4-F57C0EF016A0}" srcOrd="6" destOrd="0" presId="urn:microsoft.com/office/officeart/2005/8/layout/StepDownProcess"/>
    <dgm:cxn modelId="{21E88CE8-50D7-A54F-B6F5-3E65F2E070F6}" type="presParOf" srcId="{9C43998F-FF5D-8F48-8FF4-F57C0EF016A0}" destId="{54A49025-0382-8542-B58D-935131DC0DA3}" srcOrd="0" destOrd="0" presId="urn:microsoft.com/office/officeart/2005/8/layout/StepDownProcess"/>
    <dgm:cxn modelId="{0E3E930A-E4FF-6E40-A237-01A37BA5AAB9}" type="presParOf" srcId="{9C43998F-FF5D-8F48-8FF4-F57C0EF016A0}" destId="{F09364D8-43FD-8343-9357-3EFAC564DF67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E89876-211A-A24A-AFB3-5F423739BA11}">
      <dsp:nvSpPr>
        <dsp:cNvPr id="0" name=""/>
        <dsp:cNvSpPr/>
      </dsp:nvSpPr>
      <dsp:spPr>
        <a:xfrm rot="5400000">
          <a:off x="2442360" y="1202336"/>
          <a:ext cx="1055913" cy="120211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0BCE64C-055F-1F48-9403-CC43FEE77423}">
      <dsp:nvSpPr>
        <dsp:cNvPr id="0" name=""/>
        <dsp:cNvSpPr/>
      </dsp:nvSpPr>
      <dsp:spPr>
        <a:xfrm>
          <a:off x="2162607" y="31836"/>
          <a:ext cx="1777536" cy="1244217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La Acción Sectorial y WOP-Colombia se institucionalizan en las asociaciones gremiales (ACODAL y ANDESCO)</a:t>
          </a:r>
        </a:p>
      </dsp:txBody>
      <dsp:txXfrm>
        <a:off x="2223356" y="92585"/>
        <a:ext cx="1656038" cy="1122719"/>
      </dsp:txXfrm>
    </dsp:sp>
    <dsp:sp modelId="{87ABFBC1-B7D2-2F4A-BCFE-5A8B73780510}">
      <dsp:nvSpPr>
        <dsp:cNvPr id="0" name=""/>
        <dsp:cNvSpPr/>
      </dsp:nvSpPr>
      <dsp:spPr>
        <a:xfrm>
          <a:off x="3940144" y="150500"/>
          <a:ext cx="1292810" cy="1005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0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.</a:t>
          </a:r>
        </a:p>
      </dsp:txBody>
      <dsp:txXfrm>
        <a:off x="3940144" y="150500"/>
        <a:ext cx="1292810" cy="1005631"/>
      </dsp:txXfrm>
    </dsp:sp>
    <dsp:sp modelId="{2019E892-15A6-ED4B-9ED7-CD41ED461769}">
      <dsp:nvSpPr>
        <dsp:cNvPr id="0" name=""/>
        <dsp:cNvSpPr/>
      </dsp:nvSpPr>
      <dsp:spPr>
        <a:xfrm rot="5400000">
          <a:off x="3916127" y="2600004"/>
          <a:ext cx="1055913" cy="120211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5B9BD5">
            <a:tint val="50000"/>
            <a:hueOff val="-3342512"/>
            <a:satOff val="-12663"/>
            <a:lumOff val="4207"/>
            <a:alphaOff val="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3A71D8B-DFA3-8B4E-AA41-A033220452D3}">
      <dsp:nvSpPr>
        <dsp:cNvPr id="0" name=""/>
        <dsp:cNvSpPr/>
      </dsp:nvSpPr>
      <dsp:spPr>
        <a:xfrm>
          <a:off x="3636374" y="1429503"/>
          <a:ext cx="1777536" cy="1244217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5B9BD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 movilizan recursos adicionales para financiar de manera sostenible la Acción Sectorial y el WOP-Colombia</a:t>
          </a:r>
          <a:endParaRPr lang="es-MX" sz="13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697123" y="1490252"/>
        <a:ext cx="1656038" cy="1122719"/>
      </dsp:txXfrm>
    </dsp:sp>
    <dsp:sp modelId="{3D4536D7-4875-5B4F-BA81-562256676ED2}">
      <dsp:nvSpPr>
        <dsp:cNvPr id="0" name=""/>
        <dsp:cNvSpPr/>
      </dsp:nvSpPr>
      <dsp:spPr>
        <a:xfrm>
          <a:off x="5413910" y="1548167"/>
          <a:ext cx="1292810" cy="1005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0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.</a:t>
          </a:r>
        </a:p>
      </dsp:txBody>
      <dsp:txXfrm>
        <a:off x="5413910" y="1548167"/>
        <a:ext cx="1292810" cy="1005631"/>
      </dsp:txXfrm>
    </dsp:sp>
    <dsp:sp modelId="{E05593DA-ED50-CF45-98AE-CEC177F29523}">
      <dsp:nvSpPr>
        <dsp:cNvPr id="0" name=""/>
        <dsp:cNvSpPr/>
      </dsp:nvSpPr>
      <dsp:spPr>
        <a:xfrm rot="5400000">
          <a:off x="5389893" y="3997671"/>
          <a:ext cx="1055913" cy="120211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5B9BD5">
            <a:tint val="50000"/>
            <a:hueOff val="-6685025"/>
            <a:satOff val="-25325"/>
            <a:lumOff val="8413"/>
            <a:alphaOff val="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3DED432-BB6F-844E-AA92-B4524A8CF8EC}">
      <dsp:nvSpPr>
        <dsp:cNvPr id="0" name=""/>
        <dsp:cNvSpPr/>
      </dsp:nvSpPr>
      <dsp:spPr>
        <a:xfrm>
          <a:off x="5110140" y="2827170"/>
          <a:ext cx="1777536" cy="1244217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5B9BD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 amplía el aprendizaje entre pares y el apoyo técnico entre las empresas de agua</a:t>
          </a:r>
          <a:endParaRPr lang="es-MX" sz="13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170889" y="2887919"/>
        <a:ext cx="1656038" cy="1122719"/>
      </dsp:txXfrm>
    </dsp:sp>
    <dsp:sp modelId="{10AA1F6A-5974-CE41-B6DB-6FA32BE83F50}">
      <dsp:nvSpPr>
        <dsp:cNvPr id="0" name=""/>
        <dsp:cNvSpPr/>
      </dsp:nvSpPr>
      <dsp:spPr>
        <a:xfrm>
          <a:off x="6887677" y="2945834"/>
          <a:ext cx="1292810" cy="1005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0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.</a:t>
          </a:r>
        </a:p>
      </dsp:txBody>
      <dsp:txXfrm>
        <a:off x="6887677" y="2945834"/>
        <a:ext cx="1292810" cy="1005631"/>
      </dsp:txXfrm>
    </dsp:sp>
    <dsp:sp modelId="{54A49025-0382-8542-B58D-935131DC0DA3}">
      <dsp:nvSpPr>
        <dsp:cNvPr id="0" name=""/>
        <dsp:cNvSpPr/>
      </dsp:nvSpPr>
      <dsp:spPr>
        <a:xfrm>
          <a:off x="6583907" y="4224837"/>
          <a:ext cx="1777536" cy="1244217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5B9BD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 mejoran las capacidades y habilidades institucionales y profesionales del sector del agua.</a:t>
          </a:r>
          <a:endParaRPr lang="es-MX" sz="13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6644656" y="4285586"/>
        <a:ext cx="1656038" cy="1122719"/>
      </dsp:txXfrm>
    </dsp:sp>
    <dsp:sp modelId="{F09364D8-43FD-8343-9357-3EFAC564DF67}">
      <dsp:nvSpPr>
        <dsp:cNvPr id="0" name=""/>
        <dsp:cNvSpPr/>
      </dsp:nvSpPr>
      <dsp:spPr>
        <a:xfrm>
          <a:off x="8361443" y="4343501"/>
          <a:ext cx="1292810" cy="1005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4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8361443" y="4343501"/>
        <a:ext cx="1292810" cy="10056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03D87-9181-7C40-908C-DBA2A0DC04A4}" type="datetimeFigureOut">
              <a:rPr lang="es-ES_tradnl" smtClean="0"/>
              <a:t>9/12/24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BB133-54BD-7A4C-8701-81FCBBE8A71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51280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80938-4A56-0645-A5D9-3D931E85E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12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B93EA15-69B0-F0C3-C787-2AB09D47ED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120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9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0" i="0">
                <a:latin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C3859AEE-6B6A-C24B-BB99-ADA12C15D6E3}" type="datetimeFigureOut">
              <a:rPr lang="es-CO" smtClean="0"/>
              <a:pPr/>
              <a:t>9/12/24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525C86BF-AA50-AA44-8FA9-71C14AAA88AE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3132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C3859AEE-6B6A-C24B-BB99-ADA12C15D6E3}" type="datetimeFigureOut">
              <a:rPr lang="es-CO" smtClean="0"/>
              <a:pPr/>
              <a:t>9/12/24</a:t>
            </a:fld>
            <a:endParaRPr lang="es-C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525C86BF-AA50-AA44-8FA9-71C14AAA88AE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80614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C3859AEE-6B6A-C24B-BB99-ADA12C15D6E3}" type="datetimeFigureOut">
              <a:rPr lang="es-CO" smtClean="0"/>
              <a:pPr/>
              <a:t>9/12/24</a:t>
            </a:fld>
            <a:endParaRPr lang="es-CO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525C86BF-AA50-AA44-8FA9-71C14AAA88AE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22641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C3859AEE-6B6A-C24B-BB99-ADA12C15D6E3}" type="datetimeFigureOut">
              <a:rPr lang="es-CO" smtClean="0"/>
              <a:pPr/>
              <a:t>9/12/24</a:t>
            </a:fld>
            <a:endParaRPr lang="es-C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525C86BF-AA50-AA44-8FA9-71C14AAA88AE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97054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Arial" panose="020B0604020202020204" pitchFamily="34" charset="0"/>
              </a:defRPr>
            </a:lvl1pPr>
            <a:lvl2pPr>
              <a:defRPr sz="2800" b="0" i="0">
                <a:latin typeface="Arial" panose="020B0604020202020204" pitchFamily="34" charset="0"/>
              </a:defRPr>
            </a:lvl2pPr>
            <a:lvl3pPr>
              <a:defRPr sz="2400" b="0" i="0">
                <a:latin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C3859AEE-6B6A-C24B-BB99-ADA12C15D6E3}" type="datetimeFigureOut">
              <a:rPr lang="es-CO" smtClean="0"/>
              <a:pPr/>
              <a:t>9/12/24</a:t>
            </a:fld>
            <a:endParaRPr lang="es-C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525C86BF-AA50-AA44-8FA9-71C14AAA88AE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76788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 b="0" i="0">
                <a:latin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s-MX" dirty="0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C3859AEE-6B6A-C24B-BB99-ADA12C15D6E3}" type="datetimeFigureOut">
              <a:rPr lang="es-CO" smtClean="0"/>
              <a:pPr/>
              <a:t>9/12/24</a:t>
            </a:fld>
            <a:endParaRPr lang="es-C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525C86BF-AA50-AA44-8FA9-71C14AAA88AE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6482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C3859AEE-6B6A-C24B-BB99-ADA12C15D6E3}" type="datetimeFigureOut">
              <a:rPr lang="es-CO" smtClean="0"/>
              <a:pPr/>
              <a:t>9/12/24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525C86BF-AA50-AA44-8FA9-71C14AAA88AE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56130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C3859AEE-6B6A-C24B-BB99-ADA12C15D6E3}" type="datetimeFigureOut">
              <a:rPr lang="es-CO" smtClean="0"/>
              <a:pPr/>
              <a:t>9/12/24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525C86BF-AA50-AA44-8FA9-71C14AAA88AE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92488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4187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B93EA15-69B0-F0C3-C787-2AB09D47ED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36" y="4123"/>
            <a:ext cx="12187731" cy="685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21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B93EA15-69B0-F0C3-C787-2AB09D47ED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36" y="4125"/>
            <a:ext cx="12187728" cy="685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48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B93EA15-69B0-F0C3-C787-2AB09D47ED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36" y="4125"/>
            <a:ext cx="12187728" cy="685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1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0CAB9125-D880-5570-0BC0-1B1DE54303E4}"/>
              </a:ext>
            </a:extLst>
          </p:cNvPr>
          <p:cNvSpPr/>
          <p:nvPr userDrawn="1"/>
        </p:nvSpPr>
        <p:spPr>
          <a:xfrm>
            <a:off x="4532323" y="6549871"/>
            <a:ext cx="719948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BID</a:t>
            </a:r>
          </a:p>
        </p:txBody>
      </p:sp>
    </p:spTree>
    <p:extLst>
      <p:ext uri="{BB962C8B-B14F-4D97-AF65-F5344CB8AC3E}">
        <p14:creationId xmlns:p14="http://schemas.microsoft.com/office/powerpoint/2010/main" val="563339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6828F3-40E2-D98E-3799-E764B64E86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9B8C900-41BA-2F66-60E1-976FC3CAC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087" b="12087"/>
          <a:stretch/>
        </p:blipFill>
        <p:spPr>
          <a:xfrm>
            <a:off x="6383803" y="0"/>
            <a:ext cx="5069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00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6828F3-40E2-D98E-3799-E764B64E86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BB0E671-7121-F264-3039-2E01744FB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6038" y="427314"/>
            <a:ext cx="4078809" cy="643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08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6828F3-40E2-D98E-3799-E764B64E86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BB0E671-7121-F264-3039-2E01744FB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791" t="2243" r="-12238" b="11343"/>
          <a:stretch/>
        </p:blipFill>
        <p:spPr>
          <a:xfrm>
            <a:off x="5335467" y="-454883"/>
            <a:ext cx="7524748" cy="731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01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C3859AEE-6B6A-C24B-BB99-ADA12C15D6E3}" type="datetimeFigureOut">
              <a:rPr lang="es-CO" smtClean="0"/>
              <a:pPr/>
              <a:t>9/12/24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525C86BF-AA50-AA44-8FA9-71C14AAA88AE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6261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29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7">
          <p15:clr>
            <a:srgbClr val="F26B43"/>
          </p15:clr>
        </p15:guide>
        <p15:guide id="2" orient="horz" pos="214">
          <p15:clr>
            <a:srgbClr val="F26B43"/>
          </p15:clr>
        </p15:guide>
        <p15:guide id="3" pos="5488">
          <p15:clr>
            <a:srgbClr val="F26B43"/>
          </p15:clr>
        </p15:guide>
        <p15:guide id="4" orient="horz" pos="31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919FF36-A26E-B9C8-4A4F-29BF7BDBB42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6728" y="6039258"/>
            <a:ext cx="1424343" cy="73065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0CE4B8A-46EA-2D57-2D3A-043B10D72E29}"/>
              </a:ext>
            </a:extLst>
          </p:cNvPr>
          <p:cNvSpPr txBox="1"/>
          <p:nvPr/>
        </p:nvSpPr>
        <p:spPr>
          <a:xfrm>
            <a:off x="5965892" y="628040"/>
            <a:ext cx="6226108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s-ES_tradnl" sz="4267" b="1" spc="400" dirty="0">
                <a:solidFill>
                  <a:srgbClr val="FFFFFF"/>
                </a:solidFill>
                <a:latin typeface="Montserrat" pitchFamily="2" charset="77"/>
                <a:cs typeface="Arial" panose="020B0604020202020204" pitchFamily="34" charset="0"/>
              </a:rPr>
              <a:t>Programa</a:t>
            </a:r>
            <a:endParaRPr lang="es-ES_tradnl" sz="4267" b="1" spc="400" noProof="0" dirty="0">
              <a:solidFill>
                <a:srgbClr val="FFFFFF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algn="ctr" defTabSz="609585"/>
            <a:r>
              <a:rPr lang="es-ES_tradnl" sz="4267" b="1" spc="400" noProof="0" dirty="0">
                <a:solidFill>
                  <a:srgbClr val="FFFFFF"/>
                </a:solidFill>
                <a:latin typeface="Montserrat" pitchFamily="2" charset="77"/>
                <a:cs typeface="Arial" panose="020B0604020202020204" pitchFamily="34" charset="0"/>
              </a:rPr>
              <a:t>Conexión Agua</a:t>
            </a:r>
          </a:p>
          <a:p>
            <a:pPr algn="ctr" defTabSz="609585"/>
            <a:endParaRPr lang="es-ES_tradnl" sz="4267" b="1" spc="400" noProof="0" dirty="0">
              <a:solidFill>
                <a:srgbClr val="FFFFFF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algn="ctr" defTabSz="609585"/>
            <a:r>
              <a:rPr lang="es-ES_tradnl" sz="2400" b="1" spc="400" noProof="0" dirty="0">
                <a:solidFill>
                  <a:srgbClr val="FFFFFF"/>
                </a:solidFill>
                <a:latin typeface="Montserrat" pitchFamily="2" charset="77"/>
                <a:cs typeface="Arial" panose="020B0604020202020204" pitchFamily="34" charset="0"/>
              </a:rPr>
              <a:t>(Segunda fase del </a:t>
            </a:r>
            <a:br>
              <a:rPr lang="es-ES_tradnl" sz="2400" b="1" spc="400" noProof="0" dirty="0">
                <a:solidFill>
                  <a:srgbClr val="FFFFFF"/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s-ES_tradnl" sz="2400" b="1" spc="400" noProof="0" dirty="0">
                <a:solidFill>
                  <a:srgbClr val="FFFFFF"/>
                </a:solidFill>
                <a:latin typeface="Montserrat" pitchFamily="2" charset="77"/>
                <a:cs typeface="Arial" panose="020B0604020202020204" pitchFamily="34" charset="0"/>
              </a:rPr>
              <a:t>Programa COMPASS)</a:t>
            </a:r>
            <a:endParaRPr lang="es-ES_tradnl" sz="1050" b="1" spc="400" noProof="0" dirty="0">
              <a:solidFill>
                <a:srgbClr val="FFFFFF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A7204DC-BD51-97AF-5B9E-CABF5ABBA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72" y="6231015"/>
            <a:ext cx="931268" cy="43679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DCD6EAE-1804-E5E7-2672-931140D4D0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95" t="31539" r="62761" b="36122"/>
          <a:stretch/>
        </p:blipFill>
        <p:spPr>
          <a:xfrm>
            <a:off x="1374302" y="6231853"/>
            <a:ext cx="1266591" cy="45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19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47AC0-5B29-A356-7389-92E906FD8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7E058A1-2E8E-A09C-F93B-9F5294A7E2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13" r="-3692"/>
          <a:stretch/>
        </p:blipFill>
        <p:spPr>
          <a:xfrm>
            <a:off x="0" y="-11835"/>
            <a:ext cx="8259392" cy="686983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F706A89-CB4B-0BAA-E6DF-E437970F9259}"/>
              </a:ext>
            </a:extLst>
          </p:cNvPr>
          <p:cNvSpPr txBox="1"/>
          <p:nvPr/>
        </p:nvSpPr>
        <p:spPr>
          <a:xfrm>
            <a:off x="302631" y="225723"/>
            <a:ext cx="4069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 err="1">
                <a:solidFill>
                  <a:srgbClr val="3C3B3B"/>
                </a:solidFill>
                <a:latin typeface="Montserrat" pitchFamily="2" charset="77"/>
                <a:cs typeface="Arial" panose="020B0604020202020204" pitchFamily="34" charset="0"/>
              </a:rPr>
              <a:t>Programa</a:t>
            </a:r>
            <a:r>
              <a:rPr lang="en-US" sz="2400" b="1" dirty="0">
                <a:solidFill>
                  <a:srgbClr val="3C3B3B"/>
                </a:solidFill>
                <a:latin typeface="Montserrat" pitchFamily="2" charset="77"/>
                <a:cs typeface="Arial" panose="020B0604020202020204" pitchFamily="34" charset="0"/>
              </a:rPr>
              <a:t> COMPASS</a:t>
            </a:r>
          </a:p>
          <a:p>
            <a:pPr defTabSz="609585"/>
            <a:r>
              <a:rPr lang="es-CO" sz="2000" dirty="0">
                <a:solidFill>
                  <a:srgbClr val="3C3B3B"/>
                </a:solidFill>
                <a:latin typeface="Montserrat" pitchFamily="2" charset="77"/>
                <a:cs typeface="Arial" panose="020B0604020202020204" pitchFamily="34" charset="0"/>
              </a:rPr>
              <a:t>Fase I (2017 – 2024)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8D1584F4-E72F-D00C-3639-819A50057FF5}"/>
              </a:ext>
            </a:extLst>
          </p:cNvPr>
          <p:cNvSpPr/>
          <p:nvPr/>
        </p:nvSpPr>
        <p:spPr>
          <a:xfrm>
            <a:off x="4532323" y="6549871"/>
            <a:ext cx="719948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s-ES_tradnl" sz="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BID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56AEE80-0A8C-DCBB-EFB4-922685EE16C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9247" y="389522"/>
            <a:ext cx="6462763" cy="538563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E6B168C-D5F2-736C-26F8-A248CD892560}"/>
              </a:ext>
            </a:extLst>
          </p:cNvPr>
          <p:cNvSpPr txBox="1"/>
          <p:nvPr/>
        </p:nvSpPr>
        <p:spPr>
          <a:xfrm>
            <a:off x="5537233" y="127913"/>
            <a:ext cx="65390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/>
            <a:r>
              <a:rPr lang="en-US" sz="1600" dirty="0">
                <a:solidFill>
                  <a:srgbClr val="027BB2"/>
                </a:solidFill>
                <a:latin typeface="Montserrat" pitchFamily="2" charset="77"/>
              </a:rPr>
              <a:t> </a:t>
            </a:r>
            <a:r>
              <a:rPr lang="en-US" sz="1600" b="1" dirty="0">
                <a:solidFill>
                  <a:srgbClr val="027BB2"/>
                </a:solidFill>
                <a:latin typeface="Montserrat" pitchFamily="2" charset="77"/>
              </a:rPr>
              <a:t>32 </a:t>
            </a:r>
            <a:r>
              <a:rPr lang="en-US" sz="1600" b="1" dirty="0" err="1">
                <a:solidFill>
                  <a:srgbClr val="027BB2"/>
                </a:solidFill>
                <a:latin typeface="Montserrat" pitchFamily="2" charset="77"/>
              </a:rPr>
              <a:t>milliones</a:t>
            </a:r>
            <a:r>
              <a:rPr lang="en-US" sz="1600" b="1" dirty="0">
                <a:solidFill>
                  <a:srgbClr val="027BB2"/>
                </a:solidFill>
                <a:latin typeface="Montserrat" pitchFamily="2" charset="77"/>
              </a:rPr>
              <a:t> </a:t>
            </a:r>
            <a:r>
              <a:rPr lang="en-US" sz="1600" b="1" dirty="0" err="1">
                <a:solidFill>
                  <a:srgbClr val="027BB2"/>
                </a:solidFill>
                <a:latin typeface="Montserrat" pitchFamily="2" charset="77"/>
              </a:rPr>
              <a:t>Colombianos</a:t>
            </a:r>
            <a:r>
              <a:rPr lang="en-US" sz="1600" b="1" dirty="0">
                <a:solidFill>
                  <a:srgbClr val="027BB2"/>
                </a:solidFill>
                <a:latin typeface="Montserrat" pitchFamily="2" charset="77"/>
              </a:rPr>
              <a:t> / 35 </a:t>
            </a:r>
            <a:r>
              <a:rPr lang="en-US" sz="1600" b="1" dirty="0" err="1">
                <a:solidFill>
                  <a:srgbClr val="027BB2"/>
                </a:solidFill>
                <a:latin typeface="Montserrat" pitchFamily="2" charset="77"/>
              </a:rPr>
              <a:t>empresas</a:t>
            </a:r>
            <a:r>
              <a:rPr lang="en-US" sz="1600" b="1" dirty="0">
                <a:solidFill>
                  <a:srgbClr val="027BB2"/>
                </a:solidFill>
                <a:latin typeface="Montserrat" pitchFamily="2" charset="77"/>
              </a:rPr>
              <a:t> / 75 municipios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1FF7F5E-0864-9688-B96A-723CFE6D0D44}"/>
              </a:ext>
            </a:extLst>
          </p:cNvPr>
          <p:cNvSpPr txBox="1"/>
          <p:nvPr/>
        </p:nvSpPr>
        <p:spPr>
          <a:xfrm>
            <a:off x="6991010" y="6118984"/>
            <a:ext cx="2005308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/>
            <a:r>
              <a:rPr lang="es-ES_tradnl" sz="1333" b="1" noProof="0">
                <a:solidFill>
                  <a:srgbClr val="027BB2"/>
                </a:solidFill>
                <a:latin typeface="Montserrat" pitchFamily="2" charset="77"/>
              </a:rPr>
              <a:t>Impacto a nivel municipal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0A6D6EB-EC4E-47E9-9F45-6369D78AFBAE}"/>
              </a:ext>
            </a:extLst>
          </p:cNvPr>
          <p:cNvSpPr txBox="1"/>
          <p:nvPr/>
        </p:nvSpPr>
        <p:spPr>
          <a:xfrm>
            <a:off x="62725" y="1307411"/>
            <a:ext cx="5729572" cy="5057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591" indent="-173562" defTabSz="609585">
              <a:spcAft>
                <a:spcPts val="1600"/>
              </a:spcAft>
              <a:buClr>
                <a:srgbClr val="004D70">
                  <a:lumMod val="20000"/>
                  <a:lumOff val="80000"/>
                </a:srgbClr>
              </a:buClr>
              <a:buFont typeface="Arial" panose="020B0604020202020204" pitchFamily="34" charset="0"/>
              <a:buChar char="•"/>
            </a:pPr>
            <a:r>
              <a:rPr lang="es-ES_tradnl" sz="1200" b="1" noProof="0" dirty="0">
                <a:solidFill>
                  <a:srgbClr val="4D5156"/>
                </a:solidFill>
                <a:latin typeface="Montserrat" pitchFamily="2" charset="77"/>
              </a:rPr>
              <a:t>$16.1M de dólares en inversión al sector</a:t>
            </a:r>
          </a:p>
          <a:p>
            <a:pPr marL="355591" indent="-173562" defTabSz="609585">
              <a:spcAft>
                <a:spcPts val="1600"/>
              </a:spcAft>
              <a:buClr>
                <a:srgbClr val="004D70">
                  <a:lumMod val="20000"/>
                  <a:lumOff val="80000"/>
                </a:srgbClr>
              </a:buClr>
              <a:buFont typeface="Arial" panose="020B0604020202020204" pitchFamily="34" charset="0"/>
              <a:buChar char="•"/>
            </a:pPr>
            <a:r>
              <a:rPr lang="es-ES_tradnl" sz="1200" noProof="0" dirty="0">
                <a:solidFill>
                  <a:srgbClr val="4D5156"/>
                </a:solidFill>
                <a:latin typeface="Montserrat" pitchFamily="2" charset="77"/>
              </a:rPr>
              <a:t>18 empresas lograron un promedio del </a:t>
            </a:r>
            <a:r>
              <a:rPr lang="es-ES_tradnl" sz="1200" b="1" noProof="0" dirty="0">
                <a:solidFill>
                  <a:srgbClr val="4D5156"/>
                </a:solidFill>
                <a:latin typeface="Montserrat" pitchFamily="2" charset="77"/>
              </a:rPr>
              <a:t>19% de mejora en la gestión </a:t>
            </a:r>
            <a:r>
              <a:rPr lang="es-ES_tradnl" sz="1200" noProof="0" dirty="0">
                <a:solidFill>
                  <a:srgbClr val="4D5156"/>
                </a:solidFill>
                <a:latin typeface="Montserrat" pitchFamily="2" charset="77"/>
              </a:rPr>
              <a:t>(evaluado ex-post con AquaRating)</a:t>
            </a:r>
          </a:p>
          <a:p>
            <a:pPr marL="355591" indent="-173562" defTabSz="609585">
              <a:spcAft>
                <a:spcPts val="1600"/>
              </a:spcAft>
              <a:buClr>
                <a:srgbClr val="004D70">
                  <a:lumMod val="20000"/>
                  <a:lumOff val="80000"/>
                </a:srgbClr>
              </a:buClr>
              <a:buFont typeface="Arial" panose="020B0604020202020204" pitchFamily="34" charset="0"/>
              <a:buChar char="•"/>
            </a:pPr>
            <a:r>
              <a:rPr lang="es-ES_tradnl" sz="1200" noProof="0" dirty="0">
                <a:solidFill>
                  <a:srgbClr val="4D5156"/>
                </a:solidFill>
                <a:latin typeface="Montserrat" pitchFamily="2" charset="77"/>
              </a:rPr>
              <a:t>Más de </a:t>
            </a:r>
            <a:r>
              <a:rPr lang="es-ES_tradnl" sz="1200" b="1" noProof="0" dirty="0">
                <a:solidFill>
                  <a:srgbClr val="4D5156"/>
                </a:solidFill>
                <a:latin typeface="Montserrat" pitchFamily="2" charset="77"/>
              </a:rPr>
              <a:t>1.000 profesionales y directivos capacitados</a:t>
            </a:r>
          </a:p>
          <a:p>
            <a:pPr marL="355591" indent="-173562" defTabSz="609585">
              <a:spcAft>
                <a:spcPts val="1600"/>
              </a:spcAft>
              <a:buClr>
                <a:srgbClr val="004D70">
                  <a:lumMod val="20000"/>
                  <a:lumOff val="80000"/>
                </a:srgbClr>
              </a:buClr>
              <a:buFont typeface="Arial" panose="020B0604020202020204" pitchFamily="34" charset="0"/>
              <a:buChar char="•"/>
            </a:pPr>
            <a:r>
              <a:rPr lang="es-ES_tradnl" sz="1200" noProof="0" dirty="0">
                <a:solidFill>
                  <a:srgbClr val="4D5156"/>
                </a:solidFill>
                <a:latin typeface="Montserrat" pitchFamily="2" charset="77"/>
              </a:rPr>
              <a:t>La </a:t>
            </a:r>
            <a:r>
              <a:rPr lang="es-ES_tradnl" sz="1200" b="1" noProof="0" dirty="0">
                <a:solidFill>
                  <a:srgbClr val="4D5156"/>
                </a:solidFill>
                <a:latin typeface="Montserrat" pitchFamily="2" charset="77"/>
              </a:rPr>
              <a:t>Acción Sectorial del Agua fue creada</a:t>
            </a:r>
            <a:r>
              <a:rPr lang="es-ES_tradnl" sz="1200" noProof="0" dirty="0">
                <a:solidFill>
                  <a:srgbClr val="4D5156"/>
                </a:solidFill>
                <a:latin typeface="Montserrat" pitchFamily="2" charset="77"/>
              </a:rPr>
              <a:t>, y 13 empresas están comprometidas con la gobernanza y la eficiencia. </a:t>
            </a:r>
          </a:p>
          <a:p>
            <a:pPr marL="355591" indent="-173562" defTabSz="609585">
              <a:spcAft>
                <a:spcPts val="1600"/>
              </a:spcAft>
              <a:buClr>
                <a:srgbClr val="004D70">
                  <a:lumMod val="20000"/>
                  <a:lumOff val="80000"/>
                </a:srgbClr>
              </a:buClr>
              <a:buFont typeface="Arial" panose="020B0604020202020204" pitchFamily="34" charset="0"/>
              <a:buChar char="•"/>
            </a:pPr>
            <a:r>
              <a:rPr lang="es-ES_tradnl" sz="1200" noProof="0" dirty="0">
                <a:solidFill>
                  <a:srgbClr val="4D5156"/>
                </a:solidFill>
                <a:latin typeface="Montserrat" pitchFamily="2" charset="77"/>
              </a:rPr>
              <a:t>Se creó </a:t>
            </a:r>
            <a:r>
              <a:rPr lang="es-ES_tradnl" sz="1200" b="1" noProof="0" dirty="0">
                <a:solidFill>
                  <a:srgbClr val="4D5156"/>
                </a:solidFill>
                <a:latin typeface="Montserrat" pitchFamily="2" charset="77"/>
              </a:rPr>
              <a:t>WOP-Colombia</a:t>
            </a:r>
            <a:r>
              <a:rPr lang="es-ES_tradnl" sz="1200" b="1" dirty="0">
                <a:solidFill>
                  <a:srgbClr val="4D5156"/>
                </a:solidFill>
                <a:latin typeface="Montserrat" pitchFamily="2" charset="77"/>
              </a:rPr>
              <a:t> </a:t>
            </a:r>
            <a:r>
              <a:rPr lang="es-ES_tradnl" sz="1200" noProof="0" dirty="0">
                <a:solidFill>
                  <a:srgbClr val="4D5156"/>
                </a:solidFill>
                <a:latin typeface="Montserrat" pitchFamily="2" charset="77"/>
              </a:rPr>
              <a:t>y a la fecha se han realizado 15 hermanamientos entre </a:t>
            </a:r>
            <a:r>
              <a:rPr lang="es-ES_tradnl" sz="1200" dirty="0">
                <a:solidFill>
                  <a:srgbClr val="4D5156"/>
                </a:solidFill>
                <a:latin typeface="Montserrat" pitchFamily="2" charset="77"/>
              </a:rPr>
              <a:t>empresas de agua para promover la gestión y el intercambio de conocimiento. </a:t>
            </a:r>
            <a:endParaRPr lang="es-ES_tradnl" sz="1200" noProof="0" dirty="0">
              <a:solidFill>
                <a:srgbClr val="4D5156"/>
              </a:solidFill>
              <a:latin typeface="Montserrat" pitchFamily="2" charset="77"/>
            </a:endParaRPr>
          </a:p>
          <a:p>
            <a:pPr marL="355591" indent="-173562" defTabSz="609585">
              <a:spcAft>
                <a:spcPts val="1600"/>
              </a:spcAft>
              <a:buClr>
                <a:srgbClr val="004D70">
                  <a:lumMod val="20000"/>
                  <a:lumOff val="80000"/>
                </a:srgbClr>
              </a:buClr>
              <a:buFont typeface="Arial" panose="020B0604020202020204" pitchFamily="34" charset="0"/>
              <a:buChar char="•"/>
            </a:pPr>
            <a:r>
              <a:rPr lang="es-ES_tradnl" sz="1200" b="1" noProof="0" dirty="0">
                <a:solidFill>
                  <a:srgbClr val="4D5156"/>
                </a:solidFill>
                <a:latin typeface="Montserrat" pitchFamily="2" charset="77"/>
              </a:rPr>
              <a:t>Se desarrollaron bienes públicos gratuitos </a:t>
            </a:r>
            <a:r>
              <a:rPr lang="es-ES_tradnl" sz="1200" noProof="0" dirty="0">
                <a:solidFill>
                  <a:srgbClr val="4D5156"/>
                </a:solidFill>
                <a:latin typeface="Montserrat" pitchFamily="2" charset="77"/>
              </a:rPr>
              <a:t>para el sector (4 cursos </a:t>
            </a:r>
            <a:r>
              <a:rPr lang="es-ES_tradnl" sz="1200" noProof="0" dirty="0" err="1">
                <a:solidFill>
                  <a:srgbClr val="4D5156"/>
                </a:solidFill>
                <a:latin typeface="Montserrat" pitchFamily="2" charset="77"/>
              </a:rPr>
              <a:t>gratutios</a:t>
            </a:r>
            <a:r>
              <a:rPr lang="es-ES_tradnl" sz="1200" noProof="0" dirty="0">
                <a:solidFill>
                  <a:srgbClr val="4D5156"/>
                </a:solidFill>
                <a:latin typeface="Montserrat" pitchFamily="2" charset="77"/>
              </a:rPr>
              <a:t> y más de 6 publicaciones especializadas)</a:t>
            </a:r>
          </a:p>
          <a:p>
            <a:pPr marL="355591" indent="-173562" defTabSz="609585">
              <a:spcAft>
                <a:spcPts val="1600"/>
              </a:spcAft>
              <a:buClr>
                <a:srgbClr val="004D70">
                  <a:lumMod val="20000"/>
                  <a:lumOff val="80000"/>
                </a:srgbClr>
              </a:buClr>
              <a:buFont typeface="Arial" panose="020B0604020202020204" pitchFamily="34" charset="0"/>
              <a:buChar char="•"/>
            </a:pPr>
            <a:r>
              <a:rPr lang="es-ES_tradnl" sz="1200" b="1" noProof="0" dirty="0">
                <a:solidFill>
                  <a:srgbClr val="4D5156"/>
                </a:solidFill>
                <a:latin typeface="Montserrat" pitchFamily="2" charset="77"/>
              </a:rPr>
              <a:t>11 empresas pueden mejorar su acceso a financiación</a:t>
            </a:r>
            <a:r>
              <a:rPr lang="es-ES_tradnl" sz="1200" noProof="0" dirty="0">
                <a:solidFill>
                  <a:srgbClr val="4D5156"/>
                </a:solidFill>
                <a:latin typeface="Montserrat" pitchFamily="2" charset="77"/>
              </a:rPr>
              <a:t>, con prestamos estimados por más de $410M de dólares. </a:t>
            </a:r>
          </a:p>
          <a:p>
            <a:pPr marL="355591" indent="-173562" defTabSz="609585">
              <a:spcAft>
                <a:spcPts val="1600"/>
              </a:spcAft>
              <a:buClr>
                <a:srgbClr val="004D70">
                  <a:lumMod val="20000"/>
                  <a:lumOff val="80000"/>
                </a:srgbClr>
              </a:buClr>
              <a:buFont typeface="Arial" panose="020B0604020202020204" pitchFamily="34" charset="0"/>
              <a:buChar char="•"/>
            </a:pPr>
            <a:r>
              <a:rPr lang="es-ES_tradnl" sz="1200" noProof="0" dirty="0">
                <a:solidFill>
                  <a:srgbClr val="4D5156"/>
                </a:solidFill>
                <a:latin typeface="Montserrat" pitchFamily="2" charset="77"/>
              </a:rPr>
              <a:t>Apoyo al </a:t>
            </a:r>
            <a:r>
              <a:rPr lang="es-ES_tradnl" sz="1200" b="1" noProof="0" dirty="0">
                <a:solidFill>
                  <a:srgbClr val="4D5156"/>
                </a:solidFill>
                <a:latin typeface="Montserrat" pitchFamily="2" charset="77"/>
              </a:rPr>
              <a:t>análisis y desarrollo de políticas sectoriales </a:t>
            </a:r>
            <a:r>
              <a:rPr lang="es-ES_tradnl" sz="1200" noProof="0" dirty="0">
                <a:solidFill>
                  <a:srgbClr val="4D5156"/>
                </a:solidFill>
                <a:latin typeface="Montserrat" pitchFamily="2" charset="77"/>
              </a:rPr>
              <a:t>trabajando en estrecha colaboración con las entidades gubernamentales del sector.</a:t>
            </a:r>
          </a:p>
          <a:p>
            <a:pPr marL="355591" indent="-173562" defTabSz="609585">
              <a:spcAft>
                <a:spcPts val="1600"/>
              </a:spcAft>
              <a:buClr>
                <a:srgbClr val="004D70">
                  <a:lumMod val="20000"/>
                  <a:lumOff val="80000"/>
                </a:srgbClr>
              </a:buClr>
              <a:buFont typeface="Arial" panose="020B0604020202020204" pitchFamily="34" charset="0"/>
              <a:buChar char="•"/>
            </a:pPr>
            <a:r>
              <a:rPr lang="es-ES_tradnl" sz="1200" noProof="0" dirty="0">
                <a:solidFill>
                  <a:srgbClr val="4D5156"/>
                </a:solidFill>
                <a:latin typeface="Montserrat" pitchFamily="2" charset="77"/>
              </a:rPr>
              <a:t>Desarrollo e implementación de un </a:t>
            </a:r>
            <a:r>
              <a:rPr lang="es-ES_tradnl" sz="1200" b="1" noProof="0" dirty="0">
                <a:solidFill>
                  <a:srgbClr val="4D5156"/>
                </a:solidFill>
                <a:latin typeface="Montserrat" pitchFamily="2" charset="77"/>
              </a:rPr>
              <a:t>sistema nacional de seguimiento (IUS)</a:t>
            </a:r>
            <a:r>
              <a:rPr lang="es-ES_tradnl" sz="1200" noProof="0" dirty="0">
                <a:solidFill>
                  <a:srgbClr val="4D5156"/>
                </a:solidFill>
                <a:latin typeface="Montserrat" pitchFamily="2" charset="77"/>
              </a:rPr>
              <a:t> sectorial basado en la metodología AquaRating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215231A-1E5A-6E47-573C-86FD6D5B9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" t="1849" r="3190" b="2204"/>
          <a:stretch/>
        </p:blipFill>
        <p:spPr bwMode="auto">
          <a:xfrm>
            <a:off x="9547751" y="5654776"/>
            <a:ext cx="2340655" cy="112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01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9C235-6A25-D879-2E24-CC6E48872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9A1B675-ED48-1C13-FC0A-4CBDDBED2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13" r="-3692"/>
          <a:stretch/>
        </p:blipFill>
        <p:spPr>
          <a:xfrm>
            <a:off x="-16778" y="5187"/>
            <a:ext cx="12914813" cy="686983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90B6AC8-886C-0ED8-DED1-D7BCD2C17669}"/>
              </a:ext>
            </a:extLst>
          </p:cNvPr>
          <p:cNvSpPr txBox="1"/>
          <p:nvPr/>
        </p:nvSpPr>
        <p:spPr>
          <a:xfrm>
            <a:off x="302631" y="225723"/>
            <a:ext cx="4530283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s-CO" sz="2400" b="1" dirty="0">
                <a:solidFill>
                  <a:srgbClr val="3C3B3B"/>
                </a:solidFill>
                <a:latin typeface="Montserrat" pitchFamily="2" charset="77"/>
                <a:cs typeface="Arial" panose="020B0604020202020204" pitchFamily="34" charset="0"/>
              </a:rPr>
              <a:t>Conexión Agua </a:t>
            </a:r>
            <a:endParaRPr lang="en-US" sz="2400" b="1" dirty="0">
              <a:solidFill>
                <a:srgbClr val="3C3B3B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defTabSz="609585"/>
            <a:r>
              <a:rPr lang="es-CO" sz="2000" dirty="0">
                <a:solidFill>
                  <a:srgbClr val="3C3B3B"/>
                </a:solidFill>
                <a:latin typeface="Montserrat" pitchFamily="2" charset="77"/>
                <a:cs typeface="Arial" panose="020B0604020202020204" pitchFamily="34" charset="0"/>
              </a:rPr>
              <a:t>Fase II 2025 - 2027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EA7C48FA-2BCD-273E-893B-DF9585CCA4F2}"/>
              </a:ext>
            </a:extLst>
          </p:cNvPr>
          <p:cNvSpPr txBox="1"/>
          <p:nvPr/>
        </p:nvSpPr>
        <p:spPr>
          <a:xfrm>
            <a:off x="10265891" y="2994126"/>
            <a:ext cx="1625843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764" algn="r" defTabSz="609585">
              <a:spcAft>
                <a:spcPts val="800"/>
              </a:spcAft>
              <a:buClr>
                <a:srgbClr val="004D70">
                  <a:lumMod val="20000"/>
                  <a:lumOff val="80000"/>
                </a:srgbClr>
              </a:buClr>
            </a:pPr>
            <a:r>
              <a:rPr lang="es-ES_tradnl" sz="1333" b="1" noProof="0" dirty="0">
                <a:solidFill>
                  <a:srgbClr val="4D5156"/>
                </a:solidFill>
                <a:latin typeface="Montserrat" pitchFamily="2" charset="77"/>
              </a:rPr>
              <a:t>Unir esfuerzos con otros donantes del sector</a:t>
            </a:r>
          </a:p>
        </p:txBody>
      </p:sp>
      <p:sp>
        <p:nvSpPr>
          <p:cNvPr id="1026" name="CuadroTexto 1025">
            <a:extLst>
              <a:ext uri="{FF2B5EF4-FFF2-40B4-BE49-F238E27FC236}">
                <a16:creationId xmlns:a16="http://schemas.microsoft.com/office/drawing/2014/main" id="{C8562B01-170E-2682-0D33-12B10CC5DF55}"/>
              </a:ext>
            </a:extLst>
          </p:cNvPr>
          <p:cNvSpPr txBox="1"/>
          <p:nvPr/>
        </p:nvSpPr>
        <p:spPr>
          <a:xfrm>
            <a:off x="9799952" y="1629325"/>
            <a:ext cx="2108458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764" algn="r" defTabSz="609585">
              <a:spcAft>
                <a:spcPts val="800"/>
              </a:spcAft>
              <a:buClr>
                <a:srgbClr val="004D70">
                  <a:lumMod val="20000"/>
                  <a:lumOff val="80000"/>
                </a:srgbClr>
              </a:buClr>
            </a:pPr>
            <a:r>
              <a:rPr lang="es-ES_tradnl" sz="1333" b="1" dirty="0">
                <a:solidFill>
                  <a:srgbClr val="4D5156"/>
                </a:solidFill>
                <a:latin typeface="Montserrat" pitchFamily="2" charset="77"/>
              </a:rPr>
              <a:t>Promover el intercambio de conocimiento entre las empresas</a:t>
            </a:r>
            <a:endParaRPr lang="es-ES_tradnl" sz="1333" b="1" noProof="0" dirty="0">
              <a:solidFill>
                <a:srgbClr val="4D5156"/>
              </a:solidFill>
              <a:latin typeface="Montserrat" pitchFamily="2" charset="77"/>
            </a:endParaRPr>
          </a:p>
        </p:txBody>
      </p:sp>
      <p:sp>
        <p:nvSpPr>
          <p:cNvPr id="1028" name="CuadroTexto 1027">
            <a:extLst>
              <a:ext uri="{FF2B5EF4-FFF2-40B4-BE49-F238E27FC236}">
                <a16:creationId xmlns:a16="http://schemas.microsoft.com/office/drawing/2014/main" id="{E86D4E5B-C800-93E0-5EA1-4188D592000F}"/>
              </a:ext>
            </a:extLst>
          </p:cNvPr>
          <p:cNvSpPr txBox="1"/>
          <p:nvPr/>
        </p:nvSpPr>
        <p:spPr>
          <a:xfrm>
            <a:off x="10084187" y="4223371"/>
            <a:ext cx="1803463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764" algn="r" defTabSz="609585">
              <a:spcAft>
                <a:spcPts val="800"/>
              </a:spcAft>
              <a:buClr>
                <a:srgbClr val="004D70">
                  <a:lumMod val="20000"/>
                  <a:lumOff val="80000"/>
                </a:srgbClr>
              </a:buClr>
            </a:pPr>
            <a:r>
              <a:rPr lang="es-ES_tradnl" sz="1333" b="1" dirty="0">
                <a:solidFill>
                  <a:srgbClr val="4D5156"/>
                </a:solidFill>
                <a:latin typeface="Montserrat" pitchFamily="2" charset="77"/>
              </a:rPr>
              <a:t>Desarrollar bienes públicos gratuitos</a:t>
            </a:r>
            <a:endParaRPr lang="es-ES_tradnl" sz="1333" b="1" noProof="0" dirty="0">
              <a:solidFill>
                <a:srgbClr val="4D5156"/>
              </a:solidFill>
              <a:latin typeface="Montserrat" pitchFamily="2" charset="77"/>
            </a:endParaRPr>
          </a:p>
        </p:txBody>
      </p:sp>
      <p:sp>
        <p:nvSpPr>
          <p:cNvPr id="1029" name="CuadroTexto 1028">
            <a:extLst>
              <a:ext uri="{FF2B5EF4-FFF2-40B4-BE49-F238E27FC236}">
                <a16:creationId xmlns:a16="http://schemas.microsoft.com/office/drawing/2014/main" id="{9B990594-F3C9-D031-3E55-12717E9BF608}"/>
              </a:ext>
            </a:extLst>
          </p:cNvPr>
          <p:cNvSpPr txBox="1"/>
          <p:nvPr/>
        </p:nvSpPr>
        <p:spPr>
          <a:xfrm>
            <a:off x="9666525" y="328912"/>
            <a:ext cx="2229521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764" algn="r" defTabSz="609585">
              <a:spcAft>
                <a:spcPts val="800"/>
              </a:spcAft>
              <a:buClr>
                <a:srgbClr val="004D70">
                  <a:lumMod val="20000"/>
                  <a:lumOff val="80000"/>
                </a:srgbClr>
              </a:buClr>
            </a:pPr>
            <a:r>
              <a:rPr lang="es-ES_tradnl" sz="1333" b="1" noProof="0" dirty="0">
                <a:solidFill>
                  <a:srgbClr val="4D5156"/>
                </a:solidFill>
                <a:latin typeface="Montserrat" pitchFamily="2" charset="77"/>
              </a:rPr>
              <a:t>Apoyar el diálogo de política pública y fortalecimiento integral del sector</a:t>
            </a:r>
          </a:p>
        </p:txBody>
      </p:sp>
      <p:pic>
        <p:nvPicPr>
          <p:cNvPr id="25" name="Picture 2" descr="Imágenes de Conexion Circulos - Descarga gratuita en Freepik">
            <a:extLst>
              <a:ext uri="{FF2B5EF4-FFF2-40B4-BE49-F238E27FC236}">
                <a16:creationId xmlns:a16="http://schemas.microsoft.com/office/drawing/2014/main" id="{8E2E6FE3-A789-1D70-B515-80EB77662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5F8FD"/>
              </a:clrFrom>
              <a:clrTo>
                <a:srgbClr val="F5F8FD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t="10245" r="6809" b="11090"/>
          <a:stretch/>
        </p:blipFill>
        <p:spPr bwMode="auto">
          <a:xfrm>
            <a:off x="1952667" y="1340280"/>
            <a:ext cx="5249825" cy="48245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lipse 25">
            <a:extLst>
              <a:ext uri="{FF2B5EF4-FFF2-40B4-BE49-F238E27FC236}">
                <a16:creationId xmlns:a16="http://schemas.microsoft.com/office/drawing/2014/main" id="{E1E47B14-65D7-241D-EC67-7D5AF9537526}"/>
              </a:ext>
            </a:extLst>
          </p:cNvPr>
          <p:cNvSpPr/>
          <p:nvPr/>
        </p:nvSpPr>
        <p:spPr>
          <a:xfrm>
            <a:off x="2144028" y="1341290"/>
            <a:ext cx="4819401" cy="4824595"/>
          </a:xfrm>
          <a:prstGeom prst="ellipse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9CC3A9D3-0E0B-E64E-779F-05F85DA23AE1}"/>
              </a:ext>
            </a:extLst>
          </p:cNvPr>
          <p:cNvSpPr/>
          <p:nvPr/>
        </p:nvSpPr>
        <p:spPr>
          <a:xfrm>
            <a:off x="4660048" y="1034002"/>
            <a:ext cx="2399032" cy="72493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O" sz="1300" dirty="0">
                <a:solidFill>
                  <a:srgbClr val="002060"/>
                </a:solidFill>
              </a:rPr>
              <a:t>Consolidación de los resultados de desarrollo corporativo</a:t>
            </a:r>
          </a:p>
          <a:p>
            <a:pPr algn="ctr"/>
            <a:r>
              <a:rPr lang="es-CO" sz="1300" b="1" dirty="0">
                <a:solidFill>
                  <a:srgbClr val="002060"/>
                </a:solidFill>
              </a:rPr>
              <a:t>SECO/BID – USD $3.2M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1DE2B28-12A0-C5C0-8418-9629DDDB5298}"/>
              </a:ext>
            </a:extLst>
          </p:cNvPr>
          <p:cNvSpPr txBox="1"/>
          <p:nvPr/>
        </p:nvSpPr>
        <p:spPr>
          <a:xfrm>
            <a:off x="4475016" y="562768"/>
            <a:ext cx="2584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defRPr/>
            </a:pPr>
            <a:r>
              <a:rPr lang="es-CO" sz="3200" b="1" dirty="0">
                <a:solidFill>
                  <a:srgbClr val="002060"/>
                </a:solidFill>
                <a:latin typeface="Rastanty Cortez" panose="02000506000000020003" pitchFamily="2" charset="77"/>
              </a:rPr>
              <a:t>Urbano</a:t>
            </a: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055A3BB2-04E4-2091-5BB4-7E25E27C7C54}"/>
              </a:ext>
            </a:extLst>
          </p:cNvPr>
          <p:cNvSpPr/>
          <p:nvPr/>
        </p:nvSpPr>
        <p:spPr>
          <a:xfrm>
            <a:off x="6014981" y="2009452"/>
            <a:ext cx="2173681" cy="50946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rgbClr val="002060"/>
                </a:solidFill>
              </a:rPr>
              <a:t>Institucionalización de la Acción Sectorial del Agua</a:t>
            </a:r>
          </a:p>
        </p:txBody>
      </p:sp>
      <p:sp>
        <p:nvSpPr>
          <p:cNvPr id="30" name="Rectángulo redondeado 29">
            <a:extLst>
              <a:ext uri="{FF2B5EF4-FFF2-40B4-BE49-F238E27FC236}">
                <a16:creationId xmlns:a16="http://schemas.microsoft.com/office/drawing/2014/main" id="{F9139194-9D6F-774D-2052-D9E3EDFF1996}"/>
              </a:ext>
            </a:extLst>
          </p:cNvPr>
          <p:cNvSpPr/>
          <p:nvPr/>
        </p:nvSpPr>
        <p:spPr>
          <a:xfrm>
            <a:off x="6627843" y="2777980"/>
            <a:ext cx="1896403" cy="4880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33" dirty="0">
                <a:solidFill>
                  <a:srgbClr val="002060"/>
                </a:solidFill>
              </a:rPr>
              <a:t>Institucionalización del WOP-Colombia</a:t>
            </a:r>
          </a:p>
        </p:txBody>
      </p:sp>
      <p:sp>
        <p:nvSpPr>
          <p:cNvPr id="31" name="Rectángulo redondeado 30">
            <a:extLst>
              <a:ext uri="{FF2B5EF4-FFF2-40B4-BE49-F238E27FC236}">
                <a16:creationId xmlns:a16="http://schemas.microsoft.com/office/drawing/2014/main" id="{CC44C859-98B4-2D8C-B934-36756DD9D8E6}"/>
              </a:ext>
            </a:extLst>
          </p:cNvPr>
          <p:cNvSpPr/>
          <p:nvPr/>
        </p:nvSpPr>
        <p:spPr>
          <a:xfrm>
            <a:off x="6711193" y="3939167"/>
            <a:ext cx="2714585" cy="7264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O" sz="1300" dirty="0">
                <a:solidFill>
                  <a:schemeClr val="accent3">
                    <a:lumMod val="50000"/>
                  </a:schemeClr>
                </a:solidFill>
              </a:rPr>
              <a:t>Apoyar la calidad y sostenibilidad de los servicios de agua y saneamiento</a:t>
            </a:r>
          </a:p>
          <a:p>
            <a:pPr algn="ctr"/>
            <a:r>
              <a:rPr lang="es-CO" sz="1300" b="1" dirty="0">
                <a:solidFill>
                  <a:schemeClr val="accent3">
                    <a:lumMod val="50000"/>
                  </a:schemeClr>
                </a:solidFill>
              </a:rPr>
              <a:t>AECID – EUR $300K (1</a:t>
            </a:r>
            <a:r>
              <a:rPr lang="es-CO" sz="1300" b="1" baseline="30000" dirty="0">
                <a:solidFill>
                  <a:schemeClr val="accent3">
                    <a:lumMod val="50000"/>
                  </a:schemeClr>
                </a:solidFill>
              </a:rPr>
              <a:t>er</a:t>
            </a:r>
            <a:r>
              <a:rPr lang="es-CO" sz="1300" b="1" dirty="0">
                <a:solidFill>
                  <a:schemeClr val="accent3">
                    <a:lumMod val="50000"/>
                  </a:schemeClr>
                </a:solidFill>
              </a:rPr>
              <a:t> aporte)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D0ECC76-975B-8734-6968-27EC4742B2F4}"/>
              </a:ext>
            </a:extLst>
          </p:cNvPr>
          <p:cNvSpPr txBox="1"/>
          <p:nvPr/>
        </p:nvSpPr>
        <p:spPr>
          <a:xfrm>
            <a:off x="7555586" y="3448494"/>
            <a:ext cx="187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defRPr/>
            </a:pPr>
            <a:r>
              <a:rPr lang="es-CO" sz="3200" b="1" dirty="0">
                <a:solidFill>
                  <a:schemeClr val="accent3">
                    <a:lumMod val="50000"/>
                  </a:schemeClr>
                </a:solidFill>
                <a:latin typeface="Rastanty Cortez" panose="02000506000000020003" pitchFamily="2" charset="77"/>
              </a:rPr>
              <a:t>Rural</a:t>
            </a:r>
          </a:p>
        </p:txBody>
      </p:sp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id="{1C030D4F-4A4B-EA67-630C-72963E8BE73F}"/>
              </a:ext>
            </a:extLst>
          </p:cNvPr>
          <p:cNvSpPr/>
          <p:nvPr/>
        </p:nvSpPr>
        <p:spPr>
          <a:xfrm>
            <a:off x="6498307" y="4857243"/>
            <a:ext cx="1492259" cy="4880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accent3">
                    <a:lumMod val="50000"/>
                  </a:schemeClr>
                </a:solidFill>
              </a:rPr>
              <a:t>Fortalecimiento Institucional</a:t>
            </a:r>
          </a:p>
        </p:txBody>
      </p:sp>
      <p:sp>
        <p:nvSpPr>
          <p:cNvPr id="34" name="Rectángulo redondeado 33">
            <a:extLst>
              <a:ext uri="{FF2B5EF4-FFF2-40B4-BE49-F238E27FC236}">
                <a16:creationId xmlns:a16="http://schemas.microsoft.com/office/drawing/2014/main" id="{D9BDCBF0-ED84-6C31-256F-F79089C624E0}"/>
              </a:ext>
            </a:extLst>
          </p:cNvPr>
          <p:cNvSpPr/>
          <p:nvPr/>
        </p:nvSpPr>
        <p:spPr>
          <a:xfrm>
            <a:off x="6017215" y="5493401"/>
            <a:ext cx="1492259" cy="4880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accent3">
                    <a:lumMod val="50000"/>
                  </a:schemeClr>
                </a:solidFill>
              </a:rPr>
              <a:t>Fortalecimiento Técnico</a:t>
            </a:r>
          </a:p>
        </p:txBody>
      </p:sp>
      <p:sp>
        <p:nvSpPr>
          <p:cNvPr id="35" name="Rectángulo redondeado 34">
            <a:extLst>
              <a:ext uri="{FF2B5EF4-FFF2-40B4-BE49-F238E27FC236}">
                <a16:creationId xmlns:a16="http://schemas.microsoft.com/office/drawing/2014/main" id="{CB174946-D213-7413-C523-B82400E2E20D}"/>
              </a:ext>
            </a:extLst>
          </p:cNvPr>
          <p:cNvSpPr/>
          <p:nvPr/>
        </p:nvSpPr>
        <p:spPr>
          <a:xfrm>
            <a:off x="4792451" y="6074617"/>
            <a:ext cx="1414639" cy="4880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accent3">
                    <a:lumMod val="50000"/>
                  </a:schemeClr>
                </a:solidFill>
              </a:rPr>
              <a:t>Fortalecimiento Social</a:t>
            </a:r>
          </a:p>
        </p:txBody>
      </p:sp>
      <p:sp>
        <p:nvSpPr>
          <p:cNvPr id="36" name="Rectángulo redondeado 35">
            <a:extLst>
              <a:ext uri="{FF2B5EF4-FFF2-40B4-BE49-F238E27FC236}">
                <a16:creationId xmlns:a16="http://schemas.microsoft.com/office/drawing/2014/main" id="{232AC383-93C9-6507-84FA-A018A50160BB}"/>
              </a:ext>
            </a:extLst>
          </p:cNvPr>
          <p:cNvSpPr/>
          <p:nvPr/>
        </p:nvSpPr>
        <p:spPr>
          <a:xfrm>
            <a:off x="196831" y="2740474"/>
            <a:ext cx="2195532" cy="949116"/>
          </a:xfrm>
          <a:prstGeom prst="roundRect">
            <a:avLst/>
          </a:prstGeom>
          <a:solidFill>
            <a:schemeClr val="bg1"/>
          </a:solidFill>
          <a:ln>
            <a:solidFill>
              <a:srgbClr val="00905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O" sz="1300" dirty="0">
                <a:solidFill>
                  <a:srgbClr val="009051"/>
                </a:solidFill>
              </a:rPr>
              <a:t>Promover un mejor desempeño en el sector de agua y saneamiento</a:t>
            </a:r>
          </a:p>
          <a:p>
            <a:pPr algn="ctr"/>
            <a:r>
              <a:rPr lang="es-CO" sz="1300" b="1" dirty="0">
                <a:solidFill>
                  <a:srgbClr val="009051"/>
                </a:solidFill>
              </a:rPr>
              <a:t>AquaFund – USD $1M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9386D3E-DFF7-0744-89F2-15EC3EEF394B}"/>
              </a:ext>
            </a:extLst>
          </p:cNvPr>
          <p:cNvSpPr txBox="1"/>
          <p:nvPr/>
        </p:nvSpPr>
        <p:spPr>
          <a:xfrm>
            <a:off x="211772" y="2193205"/>
            <a:ext cx="1551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s-CO" sz="3200" b="1" dirty="0">
                <a:solidFill>
                  <a:srgbClr val="009051"/>
                </a:solidFill>
                <a:latin typeface="Rastanty Cortez" panose="02000506000000020003" pitchFamily="2" charset="77"/>
              </a:rPr>
              <a:t>Transversal</a:t>
            </a:r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6EF4F2FA-336C-0F0D-0C9A-E4A4644D2802}"/>
              </a:ext>
            </a:extLst>
          </p:cNvPr>
          <p:cNvSpPr/>
          <p:nvPr/>
        </p:nvSpPr>
        <p:spPr>
          <a:xfrm>
            <a:off x="442734" y="3955566"/>
            <a:ext cx="1910329" cy="55411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905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rgbClr val="009051"/>
                </a:solidFill>
              </a:rPr>
              <a:t>Mejorar el desempeño prestadores </a:t>
            </a:r>
          </a:p>
          <a:p>
            <a:pPr algn="ctr"/>
            <a:r>
              <a:rPr lang="es-CO" sz="1200" dirty="0">
                <a:solidFill>
                  <a:srgbClr val="009051"/>
                </a:solidFill>
              </a:rPr>
              <a:t>AquaRating – AF - VEi</a:t>
            </a:r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9CF0BCAD-BB52-EE68-D045-4508A03770E4}"/>
              </a:ext>
            </a:extLst>
          </p:cNvPr>
          <p:cNvSpPr/>
          <p:nvPr/>
        </p:nvSpPr>
        <p:spPr>
          <a:xfrm>
            <a:off x="1790934" y="5771826"/>
            <a:ext cx="1726505" cy="4880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905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rgbClr val="009051"/>
                </a:solidFill>
              </a:rPr>
              <a:t>Diálogo de política pública sectorial</a:t>
            </a:r>
          </a:p>
        </p:txBody>
      </p:sp>
      <p:sp>
        <p:nvSpPr>
          <p:cNvPr id="40" name="Rectángulo redondeado 39">
            <a:extLst>
              <a:ext uri="{FF2B5EF4-FFF2-40B4-BE49-F238E27FC236}">
                <a16:creationId xmlns:a16="http://schemas.microsoft.com/office/drawing/2014/main" id="{4F3950C8-454F-7063-BA33-BB0077AB809F}"/>
              </a:ext>
            </a:extLst>
          </p:cNvPr>
          <p:cNvSpPr/>
          <p:nvPr/>
        </p:nvSpPr>
        <p:spPr>
          <a:xfrm>
            <a:off x="628999" y="4834344"/>
            <a:ext cx="1988928" cy="72645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905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rgbClr val="009051"/>
                </a:solidFill>
              </a:rPr>
              <a:t>Soluciones no financieras para el acceso de los prestadores a financiación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4AE88783-3AE7-1B12-AA81-9C23B1E59CD7}"/>
              </a:ext>
            </a:extLst>
          </p:cNvPr>
          <p:cNvSpPr txBox="1"/>
          <p:nvPr/>
        </p:nvSpPr>
        <p:spPr>
          <a:xfrm>
            <a:off x="3218071" y="3500237"/>
            <a:ext cx="258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s-CO" sz="2400" b="1" dirty="0">
                <a:solidFill>
                  <a:srgbClr val="2290E1"/>
                </a:solidFill>
                <a:latin typeface="Rastanty Cortez" panose="02000506000000020003" pitchFamily="2" charset="77"/>
              </a:rPr>
              <a:t>Conexión Agua</a:t>
            </a:r>
          </a:p>
        </p:txBody>
      </p:sp>
    </p:spTree>
    <p:extLst>
      <p:ext uri="{BB962C8B-B14F-4D97-AF65-F5344CB8AC3E}">
        <p14:creationId xmlns:p14="http://schemas.microsoft.com/office/powerpoint/2010/main" val="1908257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026" grpId="0"/>
      <p:bldP spid="1028" grpId="0"/>
      <p:bldP spid="1029" grpId="0"/>
      <p:bldP spid="27" grpId="0" animBg="1"/>
      <p:bldP spid="28" grpId="0"/>
      <p:bldP spid="29" grpId="0" animBg="1"/>
      <p:bldP spid="30" grpId="0" animBg="1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 animBg="1"/>
      <p:bldP spid="40" grpId="0" animBg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82D46-6D67-7017-EDA8-403DAE2B7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34CB223-56EA-0153-C9A4-8C6247FD44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13" r="-3692"/>
          <a:stretch/>
        </p:blipFill>
        <p:spPr>
          <a:xfrm>
            <a:off x="0" y="0"/>
            <a:ext cx="12914813" cy="686983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D2C4C05-5C31-8FB6-A906-8AC4C5AF5A8A}"/>
              </a:ext>
            </a:extLst>
          </p:cNvPr>
          <p:cNvSpPr txBox="1"/>
          <p:nvPr/>
        </p:nvSpPr>
        <p:spPr>
          <a:xfrm>
            <a:off x="302631" y="225723"/>
            <a:ext cx="4530283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s-CO" sz="2400" b="1" dirty="0">
                <a:solidFill>
                  <a:srgbClr val="3C3B3B"/>
                </a:solidFill>
                <a:latin typeface="Montserrat" pitchFamily="2" charset="77"/>
                <a:cs typeface="Arial" panose="020B0604020202020204" pitchFamily="34" charset="0"/>
              </a:rPr>
              <a:t>Conexión Agua </a:t>
            </a:r>
            <a:endParaRPr lang="en-US" sz="2400" b="1" dirty="0">
              <a:solidFill>
                <a:srgbClr val="3C3B3B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defTabSz="609585"/>
            <a:r>
              <a:rPr lang="es-CO" sz="2000" dirty="0">
                <a:solidFill>
                  <a:srgbClr val="3C3B3B"/>
                </a:solidFill>
                <a:latin typeface="Montserrat" pitchFamily="2" charset="77"/>
                <a:cs typeface="Arial" panose="020B0604020202020204" pitchFamily="34" charset="0"/>
              </a:rPr>
              <a:t>Resultados y metas</a:t>
            </a:r>
          </a:p>
        </p:txBody>
      </p:sp>
      <p:pic>
        <p:nvPicPr>
          <p:cNvPr id="25" name="Picture 2" descr="Imágenes de Conexion Circulos - Descarga gratuita en Freepik">
            <a:extLst>
              <a:ext uri="{FF2B5EF4-FFF2-40B4-BE49-F238E27FC236}">
                <a16:creationId xmlns:a16="http://schemas.microsoft.com/office/drawing/2014/main" id="{C623F5A6-12CB-7B4B-2955-0633F8C84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5F8FD"/>
              </a:clrFrom>
              <a:clrTo>
                <a:srgbClr val="F5F8FD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t="10245" r="6809" b="11090"/>
          <a:stretch/>
        </p:blipFill>
        <p:spPr bwMode="auto">
          <a:xfrm>
            <a:off x="9459285" y="818718"/>
            <a:ext cx="2299383" cy="19318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lipse 25">
            <a:extLst>
              <a:ext uri="{FF2B5EF4-FFF2-40B4-BE49-F238E27FC236}">
                <a16:creationId xmlns:a16="http://schemas.microsoft.com/office/drawing/2014/main" id="{F6BA1CB8-1167-8C30-B7BD-C55BCD7EB023}"/>
              </a:ext>
            </a:extLst>
          </p:cNvPr>
          <p:cNvSpPr/>
          <p:nvPr/>
        </p:nvSpPr>
        <p:spPr>
          <a:xfrm>
            <a:off x="9616816" y="843522"/>
            <a:ext cx="1943070" cy="2009941"/>
          </a:xfrm>
          <a:prstGeom prst="ellipse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/>
          </a:p>
        </p:txBody>
      </p: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BEBD7B68-ECD7-F519-E8B4-8F47E1CCC068}"/>
              </a:ext>
            </a:extLst>
          </p:cNvPr>
          <p:cNvSpPr/>
          <p:nvPr/>
        </p:nvSpPr>
        <p:spPr>
          <a:xfrm>
            <a:off x="9718872" y="305236"/>
            <a:ext cx="1712519" cy="57549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O" sz="900" dirty="0">
                <a:solidFill>
                  <a:srgbClr val="002060"/>
                </a:solidFill>
              </a:rPr>
              <a:t>Consolidación de los resultados de desarrollo corporativo</a:t>
            </a:r>
          </a:p>
          <a:p>
            <a:pPr algn="ctr"/>
            <a:r>
              <a:rPr lang="es-CO" sz="900" b="1" dirty="0">
                <a:solidFill>
                  <a:srgbClr val="002060"/>
                </a:solidFill>
              </a:rPr>
              <a:t>SECO/BID – USD $3.2M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F2C20F0-784E-BD1B-CB81-66287A4598F9}"/>
              </a:ext>
            </a:extLst>
          </p:cNvPr>
          <p:cNvSpPr txBox="1"/>
          <p:nvPr/>
        </p:nvSpPr>
        <p:spPr>
          <a:xfrm>
            <a:off x="10606462" y="-20485"/>
            <a:ext cx="894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defRPr/>
            </a:pPr>
            <a:r>
              <a:rPr lang="es-CO" sz="2000" b="1" dirty="0">
                <a:solidFill>
                  <a:srgbClr val="002060"/>
                </a:solidFill>
                <a:latin typeface="Rastanty Cortez" panose="02000506000000020003" pitchFamily="2" charset="77"/>
              </a:rPr>
              <a:t>Urbano</a:t>
            </a: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1AD338C8-3A32-875C-7F70-80B727BCDD99}"/>
              </a:ext>
            </a:extLst>
          </p:cNvPr>
          <p:cNvSpPr/>
          <p:nvPr/>
        </p:nvSpPr>
        <p:spPr>
          <a:xfrm>
            <a:off x="8962873" y="1139484"/>
            <a:ext cx="1307886" cy="50946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dirty="0">
                <a:solidFill>
                  <a:srgbClr val="002060"/>
                </a:solidFill>
              </a:rPr>
              <a:t>Institucionalización de la Acción Sectorial del Agua</a:t>
            </a:r>
          </a:p>
        </p:txBody>
      </p:sp>
      <p:sp>
        <p:nvSpPr>
          <p:cNvPr id="30" name="Rectángulo redondeado 29">
            <a:extLst>
              <a:ext uri="{FF2B5EF4-FFF2-40B4-BE49-F238E27FC236}">
                <a16:creationId xmlns:a16="http://schemas.microsoft.com/office/drawing/2014/main" id="{674E8A6E-78D8-9AC0-0594-BC7C6269CB83}"/>
              </a:ext>
            </a:extLst>
          </p:cNvPr>
          <p:cNvSpPr/>
          <p:nvPr/>
        </p:nvSpPr>
        <p:spPr>
          <a:xfrm>
            <a:off x="11036594" y="1129620"/>
            <a:ext cx="1046584" cy="4880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dirty="0">
                <a:solidFill>
                  <a:srgbClr val="002060"/>
                </a:solidFill>
              </a:rPr>
              <a:t>Institucionalización del WOP-Colombia</a:t>
            </a:r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54D0351D-78D2-57EB-044D-C0CEF2C75A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9647261"/>
              </p:ext>
            </p:extLst>
          </p:nvPr>
        </p:nvGraphicFramePr>
        <p:xfrm>
          <a:off x="-1936413" y="1200441"/>
          <a:ext cx="11816862" cy="550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E00E5BC3-1E8F-B442-E50B-63CEC5B1F241}"/>
              </a:ext>
            </a:extLst>
          </p:cNvPr>
          <p:cNvSpPr txBox="1"/>
          <p:nvPr/>
        </p:nvSpPr>
        <p:spPr>
          <a:xfrm>
            <a:off x="2030695" y="1442347"/>
            <a:ext cx="65048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Estructura organizacional de ANDESCO y ACODAL fortalecida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META: 2 Asociaciones fortalecidas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EBFC6D7-BBAD-5206-8731-197F9E94142B}"/>
              </a:ext>
            </a:extLst>
          </p:cNvPr>
          <p:cNvSpPr txBox="1"/>
          <p:nvPr/>
        </p:nvSpPr>
        <p:spPr>
          <a:xfrm>
            <a:off x="3504655" y="2860862"/>
            <a:ext cx="59055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Capital adicional movilizado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META: $33.000 USD de recursos movilizados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26EE9C1-7A1B-0958-1075-3D135BDEDBE9}"/>
              </a:ext>
            </a:extLst>
          </p:cNvPr>
          <p:cNvSpPr txBox="1"/>
          <p:nvPr/>
        </p:nvSpPr>
        <p:spPr>
          <a:xfrm>
            <a:off x="4985107" y="4272476"/>
            <a:ext cx="64125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Empresas con mejor desarrollo corporativo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META: 28 Empresas </a:t>
            </a:r>
            <a:r>
              <a:rPr kumimoji="0" lang="es-CO" sz="13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(13 Acción Sectorial + 15 WOP-Colombia)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7DD0577-5BB2-3A09-3CD2-46186ECD3FEF}"/>
              </a:ext>
            </a:extLst>
          </p:cNvPr>
          <p:cNvSpPr txBox="1"/>
          <p:nvPr/>
        </p:nvSpPr>
        <p:spPr>
          <a:xfrm>
            <a:off x="6476918" y="5514769"/>
            <a:ext cx="49719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Herramientas y cursos de gestión de conocimientos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META: 11 </a:t>
            </a:r>
            <a:r>
              <a:rPr kumimoji="0" lang="es-CO" sz="13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(4 cursos actuales + 7 a desarrollar)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8F6D11A-DBD2-6B47-2946-084792255AAE}"/>
              </a:ext>
            </a:extLst>
          </p:cNvPr>
          <p:cNvSpPr txBox="1"/>
          <p:nvPr/>
        </p:nvSpPr>
        <p:spPr>
          <a:xfrm>
            <a:off x="6500062" y="6060321"/>
            <a:ext cx="55831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Personas capacitadas y aplicando los conocimientos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META: 1.100 Participantes</a:t>
            </a:r>
            <a:endParaRPr kumimoji="0" lang="es-CO" sz="13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75736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47882-CF33-8413-2C4E-CFD27456B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82D6825D-A108-4A39-F36E-44428A5AEB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13" r="-3692"/>
          <a:stretch/>
        </p:blipFill>
        <p:spPr>
          <a:xfrm>
            <a:off x="0" y="0"/>
            <a:ext cx="13381703" cy="686983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0889D2F-73DF-354F-0233-1B62A52E1870}"/>
              </a:ext>
            </a:extLst>
          </p:cNvPr>
          <p:cNvSpPr txBox="1"/>
          <p:nvPr/>
        </p:nvSpPr>
        <p:spPr>
          <a:xfrm>
            <a:off x="302631" y="225723"/>
            <a:ext cx="4530283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s-CO" sz="2400" b="1" dirty="0">
                <a:solidFill>
                  <a:srgbClr val="3C3B3B"/>
                </a:solidFill>
                <a:latin typeface="Montserrat" pitchFamily="2" charset="77"/>
                <a:cs typeface="Arial" panose="020B0604020202020204" pitchFamily="34" charset="0"/>
              </a:rPr>
              <a:t>Conexión Agua </a:t>
            </a:r>
            <a:endParaRPr lang="en-US" sz="2400" b="1" dirty="0">
              <a:solidFill>
                <a:srgbClr val="3C3B3B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defTabSz="609585"/>
            <a:r>
              <a:rPr lang="es-CO" sz="2000" dirty="0">
                <a:solidFill>
                  <a:srgbClr val="3C3B3B"/>
                </a:solidFill>
                <a:latin typeface="Montserrat" pitchFamily="2" charset="77"/>
                <a:cs typeface="Arial" panose="020B0604020202020204" pitchFamily="34" charset="0"/>
              </a:rPr>
              <a:t>Alcance Acción Sectorial y WOP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8D916D42-0E5F-9FCE-9273-DB2D13193048}"/>
              </a:ext>
            </a:extLst>
          </p:cNvPr>
          <p:cNvSpPr/>
          <p:nvPr/>
        </p:nvSpPr>
        <p:spPr>
          <a:xfrm>
            <a:off x="3209317" y="1416271"/>
            <a:ext cx="5186749" cy="5177916"/>
          </a:xfrm>
          <a:prstGeom prst="ellipse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3200"/>
          </a:p>
        </p:txBody>
      </p: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8B2F870B-B53F-8B39-AD19-28E614178BCA}"/>
              </a:ext>
            </a:extLst>
          </p:cNvPr>
          <p:cNvSpPr/>
          <p:nvPr/>
        </p:nvSpPr>
        <p:spPr>
          <a:xfrm>
            <a:off x="4082592" y="1341190"/>
            <a:ext cx="3250923" cy="91553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O" sz="1600" dirty="0">
                <a:solidFill>
                  <a:srgbClr val="002060"/>
                </a:solidFill>
              </a:rPr>
              <a:t>Consolidación de los resultados de desarrollo corporativo</a:t>
            </a:r>
          </a:p>
          <a:p>
            <a:pPr algn="ctr"/>
            <a:r>
              <a:rPr lang="es-CO" sz="1600" b="1" dirty="0">
                <a:solidFill>
                  <a:srgbClr val="002060"/>
                </a:solidFill>
              </a:rPr>
              <a:t>SECO/BID – USD $3.2M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247A60CC-E9AF-26E5-F2EB-897EE6476D80}"/>
              </a:ext>
            </a:extLst>
          </p:cNvPr>
          <p:cNvSpPr txBox="1"/>
          <p:nvPr/>
        </p:nvSpPr>
        <p:spPr>
          <a:xfrm>
            <a:off x="5825467" y="748619"/>
            <a:ext cx="1600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defRPr/>
            </a:pPr>
            <a:r>
              <a:rPr lang="es-CO" sz="4000" b="1" dirty="0">
                <a:solidFill>
                  <a:srgbClr val="002060"/>
                </a:solidFill>
                <a:latin typeface="Rastanty Cortez" panose="02000506000000020003" pitchFamily="2" charset="77"/>
              </a:rPr>
              <a:t>Urbano</a:t>
            </a: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6AE0219A-5948-9AA9-B2B2-1FB49074F4F0}"/>
              </a:ext>
            </a:extLst>
          </p:cNvPr>
          <p:cNvSpPr/>
          <p:nvPr/>
        </p:nvSpPr>
        <p:spPr>
          <a:xfrm>
            <a:off x="1668633" y="2466610"/>
            <a:ext cx="2670423" cy="91553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>
                <a:solidFill>
                  <a:srgbClr val="002060"/>
                </a:solidFill>
              </a:rPr>
              <a:t>Institucionalización de la Acción Sectorial del Agua</a:t>
            </a:r>
          </a:p>
        </p:txBody>
      </p:sp>
      <p:sp>
        <p:nvSpPr>
          <p:cNvPr id="30" name="Rectángulo redondeado 29">
            <a:extLst>
              <a:ext uri="{FF2B5EF4-FFF2-40B4-BE49-F238E27FC236}">
                <a16:creationId xmlns:a16="http://schemas.microsoft.com/office/drawing/2014/main" id="{6EDC5F3E-900A-7820-537E-E9E80F51FE20}"/>
              </a:ext>
            </a:extLst>
          </p:cNvPr>
          <p:cNvSpPr/>
          <p:nvPr/>
        </p:nvSpPr>
        <p:spPr>
          <a:xfrm>
            <a:off x="7624116" y="2445291"/>
            <a:ext cx="2394271" cy="91553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>
                <a:solidFill>
                  <a:srgbClr val="002060"/>
                </a:solidFill>
              </a:rPr>
              <a:t>Institucionalización del WOP-Colombia</a:t>
            </a:r>
          </a:p>
        </p:txBody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id="{5042F0B3-6D01-223E-B077-42823763111A}"/>
              </a:ext>
            </a:extLst>
          </p:cNvPr>
          <p:cNvSpPr txBox="1"/>
          <p:nvPr/>
        </p:nvSpPr>
        <p:spPr>
          <a:xfrm>
            <a:off x="333043" y="4153974"/>
            <a:ext cx="2416139" cy="138499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A2. Desarrollo de capacidades para fortalecer la Acción Sectorial hacia una gama más amplia de temas de desarrollo corporativo.</a:t>
            </a:r>
          </a:p>
        </p:txBody>
      </p:sp>
      <p:sp>
        <p:nvSpPr>
          <p:cNvPr id="3" name="TextBox 32">
            <a:extLst>
              <a:ext uri="{FF2B5EF4-FFF2-40B4-BE49-F238E27FC236}">
                <a16:creationId xmlns:a16="http://schemas.microsoft.com/office/drawing/2014/main" id="{3F2B023C-B7B9-C44F-910B-1472FF6480DF}"/>
              </a:ext>
            </a:extLst>
          </p:cNvPr>
          <p:cNvSpPr txBox="1"/>
          <p:nvPr/>
        </p:nvSpPr>
        <p:spPr>
          <a:xfrm>
            <a:off x="2833947" y="4153974"/>
            <a:ext cx="2473732" cy="7386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A3. Desarrollo de bienes públicos y gestión del conocimiento</a:t>
            </a:r>
          </a:p>
        </p:txBody>
      </p:sp>
      <p:sp>
        <p:nvSpPr>
          <p:cNvPr id="4" name="Rectangle 39">
            <a:extLst>
              <a:ext uri="{FF2B5EF4-FFF2-40B4-BE49-F238E27FC236}">
                <a16:creationId xmlns:a16="http://schemas.microsoft.com/office/drawing/2014/main" id="{7D12523C-79B6-9BDA-B18C-C4DF352CDB5A}"/>
              </a:ext>
            </a:extLst>
          </p:cNvPr>
          <p:cNvSpPr/>
          <p:nvPr/>
        </p:nvSpPr>
        <p:spPr>
          <a:xfrm>
            <a:off x="333044" y="3518997"/>
            <a:ext cx="4974636" cy="52322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A1. Ajustes organizacionales de ANDESCO y estrategia de financiación de la Acción Sectorial</a:t>
            </a:r>
          </a:p>
        </p:txBody>
      </p:sp>
      <p:sp>
        <p:nvSpPr>
          <p:cNvPr id="6" name="TextBox 32">
            <a:extLst>
              <a:ext uri="{FF2B5EF4-FFF2-40B4-BE49-F238E27FC236}">
                <a16:creationId xmlns:a16="http://schemas.microsoft.com/office/drawing/2014/main" id="{9F065D0A-B6DC-F109-292E-2590D88C1F76}"/>
              </a:ext>
            </a:extLst>
          </p:cNvPr>
          <p:cNvSpPr txBox="1"/>
          <p:nvPr/>
        </p:nvSpPr>
        <p:spPr>
          <a:xfrm>
            <a:off x="2833947" y="5004395"/>
            <a:ext cx="2473732" cy="7386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A4. Difusión a los grupos de interés a nivel nacional, regional e internacional</a:t>
            </a:r>
          </a:p>
        </p:txBody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723F0E59-CCD5-4256-F425-46A1344A16DE}"/>
              </a:ext>
            </a:extLst>
          </p:cNvPr>
          <p:cNvSpPr txBox="1"/>
          <p:nvPr/>
        </p:nvSpPr>
        <p:spPr>
          <a:xfrm>
            <a:off x="6152485" y="4206959"/>
            <a:ext cx="2287698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A2. Ampliar el soporte técnico entre empresas de servicios públicos basado en el modelo de hermanamiento (</a:t>
            </a:r>
            <a:r>
              <a:rPr lang="es-ES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pares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8" name="TextBox 32">
            <a:extLst>
              <a:ext uri="{FF2B5EF4-FFF2-40B4-BE49-F238E27FC236}">
                <a16:creationId xmlns:a16="http://schemas.microsoft.com/office/drawing/2014/main" id="{49B6185D-C7CF-C9C8-D62A-BDCE711F3F75}"/>
              </a:ext>
            </a:extLst>
          </p:cNvPr>
          <p:cNvSpPr txBox="1"/>
          <p:nvPr/>
        </p:nvSpPr>
        <p:spPr>
          <a:xfrm>
            <a:off x="8524947" y="4206959"/>
            <a:ext cx="2669932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A3. Desarrollo de bienes públicos y gestión del conocimiento</a:t>
            </a:r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BCF16753-C2A1-4AB9-161A-A73C01474AE2}"/>
              </a:ext>
            </a:extLst>
          </p:cNvPr>
          <p:cNvSpPr/>
          <p:nvPr/>
        </p:nvSpPr>
        <p:spPr>
          <a:xfrm>
            <a:off x="6152486" y="3587765"/>
            <a:ext cx="504239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A1. Ajustes organizacionales de ACODAL y estrategia de financiación de WOP-Colombia</a:t>
            </a:r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id="{E75C4CA9-5D3F-BBB6-68DF-D0A872EDA863}"/>
              </a:ext>
            </a:extLst>
          </p:cNvPr>
          <p:cNvSpPr txBox="1"/>
          <p:nvPr/>
        </p:nvSpPr>
        <p:spPr>
          <a:xfrm>
            <a:off x="8524948" y="5037261"/>
            <a:ext cx="2669932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A4. Difusión a los grupos de interés a nivel nacional, regional e internacional</a:t>
            </a:r>
          </a:p>
        </p:txBody>
      </p:sp>
    </p:spTree>
    <p:extLst>
      <p:ext uri="{BB962C8B-B14F-4D97-AF65-F5344CB8AC3E}">
        <p14:creationId xmlns:p14="http://schemas.microsoft.com/office/powerpoint/2010/main" val="786940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Tema de Office">
  <a:themeElements>
    <a:clrScheme name="IDB_INVEST_LAB23">
      <a:dk1>
        <a:srgbClr val="3C3B3B"/>
      </a:dk1>
      <a:lt1>
        <a:srgbClr val="FFFFFF"/>
      </a:lt1>
      <a:dk2>
        <a:srgbClr val="004E70"/>
      </a:dk2>
      <a:lt2>
        <a:srgbClr val="009ADE"/>
      </a:lt2>
      <a:accent1>
        <a:srgbClr val="004D70"/>
      </a:accent1>
      <a:accent2>
        <a:srgbClr val="0299DE"/>
      </a:accent2>
      <a:accent3>
        <a:srgbClr val="E64900"/>
      </a:accent3>
      <a:accent4>
        <a:srgbClr val="DA4468"/>
      </a:accent4>
      <a:accent5>
        <a:srgbClr val="FED900"/>
      </a:accent5>
      <a:accent6>
        <a:srgbClr val="A5A5A5"/>
      </a:accent6>
      <a:hlink>
        <a:srgbClr val="8CBA37"/>
      </a:hlink>
      <a:folHlink>
        <a:srgbClr val="308044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AFAF905F9E6AD4DB9134E3420587CC8" ma:contentTypeVersion="15" ma:contentTypeDescription="Crear nuevo documento." ma:contentTypeScope="" ma:versionID="6a340e3354dfbb891db1f8842ffc78f1">
  <xsd:schema xmlns:xsd="http://www.w3.org/2001/XMLSchema" xmlns:xs="http://www.w3.org/2001/XMLSchema" xmlns:p="http://schemas.microsoft.com/office/2006/metadata/properties" xmlns:ns2="0d129538-f825-474a-9c7f-adb8b86f3a72" xmlns:ns3="6f02176d-b2b9-4285-9c3d-cacee5e198d4" targetNamespace="http://schemas.microsoft.com/office/2006/metadata/properties" ma:root="true" ma:fieldsID="33dbab2052adf50cf82797fe6606a840" ns2:_="" ns3:_="">
    <xsd:import namespace="0d129538-f825-474a-9c7f-adb8b86f3a72"/>
    <xsd:import namespace="6f02176d-b2b9-4285-9c3d-cacee5e198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129538-f825-474a-9c7f-adb8b86f3a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n" ma:readOnly="false" ma:fieldId="{5cf76f15-5ced-4ddc-b409-7134ff3c332f}" ma:taxonomyMulti="true" ma:sspId="ae61f9b1-e23d-4f49-b3d7-56b991556c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02176d-b2b9-4285-9c3d-cacee5e198d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d9a6bd8-6605-4ad5-aa47-55fe7bd04107}" ma:internalName="TaxCatchAll" ma:showField="CatchAllData" ma:web="6f02176d-b2b9-4285-9c3d-cacee5e198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129538-f825-474a-9c7f-adb8b86f3a72">
      <Terms xmlns="http://schemas.microsoft.com/office/infopath/2007/PartnerControls"/>
    </lcf76f155ced4ddcb4097134ff3c332f>
    <TaxCatchAll xmlns="6f02176d-b2b9-4285-9c3d-cacee5e198d4" xsi:nil="true"/>
  </documentManagement>
</p:properties>
</file>

<file path=customXml/itemProps1.xml><?xml version="1.0" encoding="utf-8"?>
<ds:datastoreItem xmlns:ds="http://schemas.openxmlformats.org/officeDocument/2006/customXml" ds:itemID="{4504720E-E1FF-49BF-97E4-0FA95570EDB4}"/>
</file>

<file path=customXml/itemProps2.xml><?xml version="1.0" encoding="utf-8"?>
<ds:datastoreItem xmlns:ds="http://schemas.openxmlformats.org/officeDocument/2006/customXml" ds:itemID="{46EB550B-81EA-41E1-9D90-D4F5AD3F3216}"/>
</file>

<file path=customXml/itemProps3.xml><?xml version="1.0" encoding="utf-8"?>
<ds:datastoreItem xmlns:ds="http://schemas.openxmlformats.org/officeDocument/2006/customXml" ds:itemID="{2AC534FA-284B-4A14-A6E4-3801B0C484D0}"/>
</file>

<file path=docProps/app.xml><?xml version="1.0" encoding="utf-8"?>
<Properties xmlns="http://schemas.openxmlformats.org/officeDocument/2006/extended-properties" xmlns:vt="http://schemas.openxmlformats.org/officeDocument/2006/docPropsVTypes">
  <TotalTime>2570</TotalTime>
  <Words>639</Words>
  <Application>Microsoft Macintosh PowerPoint</Application>
  <PresentationFormat>Panorámica</PresentationFormat>
  <Paragraphs>83</Paragraphs>
  <Slides>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Arial</vt:lpstr>
      <vt:lpstr>Calibri</vt:lpstr>
      <vt:lpstr>Montserrat</vt:lpstr>
      <vt:lpstr>Rastanty Cortez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Bohorquez Gongora Juan Fernando</cp:lastModifiedBy>
  <cp:revision>70</cp:revision>
  <dcterms:created xsi:type="dcterms:W3CDTF">2022-02-10T16:28:03Z</dcterms:created>
  <dcterms:modified xsi:type="dcterms:W3CDTF">2024-12-09T17:19:30Z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0x010100EAFAF905F9E6AD4DB9134E3420587CC8</vt:lpwstr>
  </property>
</Properties>
</file>