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1"/>
  </p:sldMasterIdLst>
  <p:notesMasterIdLst>
    <p:notesMasterId r:id="rId21"/>
  </p:notesMasterIdLst>
  <p:sldIdLst>
    <p:sldId id="256" r:id="rId2"/>
    <p:sldId id="257" r:id="rId3"/>
    <p:sldId id="258" r:id="rId4"/>
    <p:sldId id="264" r:id="rId5"/>
    <p:sldId id="534" r:id="rId6"/>
    <p:sldId id="359" r:id="rId7"/>
    <p:sldId id="535" r:id="rId8"/>
    <p:sldId id="523" r:id="rId9"/>
    <p:sldId id="364" r:id="rId10"/>
    <p:sldId id="365" r:id="rId11"/>
    <p:sldId id="368" r:id="rId12"/>
    <p:sldId id="537" r:id="rId13"/>
    <p:sldId id="538" r:id="rId14"/>
    <p:sldId id="529" r:id="rId15"/>
    <p:sldId id="530" r:id="rId16"/>
    <p:sldId id="531" r:id="rId17"/>
    <p:sldId id="532" r:id="rId18"/>
    <p:sldId id="533" r:id="rId19"/>
    <p:sldId id="520" r:id="rId20"/>
  </p:sldIdLst>
  <p:sldSz cx="6858000" cy="9144000" type="letter"/>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71"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CFF4"/>
    <a:srgbClr val="8BC63E"/>
    <a:srgbClr val="8BC63D"/>
    <a:srgbClr val="00A7EB"/>
    <a:srgbClr val="7EADB8"/>
    <a:srgbClr val="426E78"/>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8B91FF-0CCC-4623-A027-E84B578414EA}" v="1" dt="2022-06-30T23:02:07.42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06" autoAdjust="0"/>
    <p:restoredTop sz="94660"/>
  </p:normalViewPr>
  <p:slideViewPr>
    <p:cSldViewPr snapToGrid="0">
      <p:cViewPr varScale="1">
        <p:scale>
          <a:sx n="43" d="100"/>
          <a:sy n="43" d="100"/>
        </p:scale>
        <p:origin x="2628" y="60"/>
      </p:cViewPr>
      <p:guideLst>
        <p:guide orient="horz" pos="5171"/>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 Id="rId30"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zequiel Gonzalez Sutil" userId="535a6f4710b1913e" providerId="LiveId" clId="{A51A9C97-E607-4119-9DAF-3251D9346724}"/>
    <pc:docChg chg="undo custSel modSld">
      <pc:chgData name="Ezequiel Gonzalez Sutil" userId="535a6f4710b1913e" providerId="LiveId" clId="{A51A9C97-E607-4119-9DAF-3251D9346724}" dt="2022-06-16T15:26:32.982" v="263" actId="14100"/>
      <pc:docMkLst>
        <pc:docMk/>
      </pc:docMkLst>
      <pc:sldChg chg="addSp delSp modSp mod">
        <pc:chgData name="Ezequiel Gonzalez Sutil" userId="535a6f4710b1913e" providerId="LiveId" clId="{A51A9C97-E607-4119-9DAF-3251D9346724}" dt="2022-06-16T15:26:32.982" v="263" actId="14100"/>
        <pc:sldMkLst>
          <pc:docMk/>
          <pc:sldMk cId="3876382771" sldId="256"/>
        </pc:sldMkLst>
        <pc:spChg chg="mod">
          <ac:chgData name="Ezequiel Gonzalez Sutil" userId="535a6f4710b1913e" providerId="LiveId" clId="{A51A9C97-E607-4119-9DAF-3251D9346724}" dt="2022-06-16T15:26:19.329" v="262" actId="1035"/>
          <ac:spMkLst>
            <pc:docMk/>
            <pc:sldMk cId="3876382771" sldId="256"/>
            <ac:spMk id="16" creationId="{00000000-0000-0000-0000-000000000000}"/>
          </ac:spMkLst>
        </pc:spChg>
        <pc:spChg chg="mod">
          <ac:chgData name="Ezequiel Gonzalez Sutil" userId="535a6f4710b1913e" providerId="LiveId" clId="{A51A9C97-E607-4119-9DAF-3251D9346724}" dt="2022-06-16T15:26:19.329" v="262" actId="1035"/>
          <ac:spMkLst>
            <pc:docMk/>
            <pc:sldMk cId="3876382771" sldId="256"/>
            <ac:spMk id="17" creationId="{00000000-0000-0000-0000-000000000000}"/>
          </ac:spMkLst>
        </pc:spChg>
        <pc:spChg chg="mod">
          <ac:chgData name="Ezequiel Gonzalez Sutil" userId="535a6f4710b1913e" providerId="LiveId" clId="{A51A9C97-E607-4119-9DAF-3251D9346724}" dt="2022-06-16T15:26:19.329" v="262" actId="1035"/>
          <ac:spMkLst>
            <pc:docMk/>
            <pc:sldMk cId="3876382771" sldId="256"/>
            <ac:spMk id="19" creationId="{00000000-0000-0000-0000-000000000000}"/>
          </ac:spMkLst>
        </pc:spChg>
        <pc:picChg chg="del mod">
          <ac:chgData name="Ezequiel Gonzalez Sutil" userId="535a6f4710b1913e" providerId="LiveId" clId="{A51A9C97-E607-4119-9DAF-3251D9346724}" dt="2022-06-16T15:24:50.270" v="161" actId="478"/>
          <ac:picMkLst>
            <pc:docMk/>
            <pc:sldMk cId="3876382771" sldId="256"/>
            <ac:picMk id="11" creationId="{00000000-0000-0000-0000-000000000000}"/>
          </ac:picMkLst>
        </pc:picChg>
        <pc:picChg chg="add mod">
          <ac:chgData name="Ezequiel Gonzalez Sutil" userId="535a6f4710b1913e" providerId="LiveId" clId="{A51A9C97-E607-4119-9DAF-3251D9346724}" dt="2022-06-16T15:26:32.982" v="263" actId="14100"/>
          <ac:picMkLst>
            <pc:docMk/>
            <pc:sldMk cId="3876382771" sldId="256"/>
            <ac:picMk id="1026" creationId="{0E3916B0-9AED-E5DD-4D77-6064B671A0A1}"/>
          </ac:picMkLst>
        </pc:picChg>
      </pc:sldChg>
      <pc:sldChg chg="modSp mod">
        <pc:chgData name="Ezequiel Gonzalez Sutil" userId="535a6f4710b1913e" providerId="LiveId" clId="{A51A9C97-E607-4119-9DAF-3251D9346724}" dt="2022-06-16T15:19:25.717" v="147"/>
        <pc:sldMkLst>
          <pc:docMk/>
          <pc:sldMk cId="3343625085" sldId="264"/>
        </pc:sldMkLst>
        <pc:spChg chg="mod">
          <ac:chgData name="Ezequiel Gonzalez Sutil" userId="535a6f4710b1913e" providerId="LiveId" clId="{A51A9C97-E607-4119-9DAF-3251D9346724}" dt="2022-06-16T15:19:25.717" v="147"/>
          <ac:spMkLst>
            <pc:docMk/>
            <pc:sldMk cId="3343625085" sldId="264"/>
            <ac:spMk id="11" creationId="{9A1827EE-1791-934E-B08E-244D084F27AB}"/>
          </ac:spMkLst>
        </pc:spChg>
      </pc:sldChg>
      <pc:sldChg chg="delSp mod">
        <pc:chgData name="Ezequiel Gonzalez Sutil" userId="535a6f4710b1913e" providerId="LiveId" clId="{A51A9C97-E607-4119-9DAF-3251D9346724}" dt="2022-06-16T14:59:48.797" v="21" actId="21"/>
        <pc:sldMkLst>
          <pc:docMk/>
          <pc:sldMk cId="1629063889" sldId="385"/>
        </pc:sldMkLst>
        <pc:spChg chg="del">
          <ac:chgData name="Ezequiel Gonzalez Sutil" userId="535a6f4710b1913e" providerId="LiveId" clId="{A51A9C97-E607-4119-9DAF-3251D9346724}" dt="2022-06-16T14:59:48.797" v="21" actId="21"/>
          <ac:spMkLst>
            <pc:docMk/>
            <pc:sldMk cId="1629063889" sldId="385"/>
            <ac:spMk id="23" creationId="{2B2B8A33-B333-EE4C-8431-B035F14527CA}"/>
          </ac:spMkLst>
        </pc:spChg>
        <pc:spChg chg="del">
          <ac:chgData name="Ezequiel Gonzalez Sutil" userId="535a6f4710b1913e" providerId="LiveId" clId="{A51A9C97-E607-4119-9DAF-3251D9346724}" dt="2022-06-16T14:59:48.797" v="21" actId="21"/>
          <ac:spMkLst>
            <pc:docMk/>
            <pc:sldMk cId="1629063889" sldId="385"/>
            <ac:spMk id="25" creationId="{9A1827EE-1791-934E-B08E-244D084F27AB}"/>
          </ac:spMkLst>
        </pc:spChg>
      </pc:sldChg>
      <pc:sldChg chg="addSp modSp mod">
        <pc:chgData name="Ezequiel Gonzalez Sutil" userId="535a6f4710b1913e" providerId="LiveId" clId="{A51A9C97-E607-4119-9DAF-3251D9346724}" dt="2022-06-16T15:00:37.950" v="146" actId="1035"/>
        <pc:sldMkLst>
          <pc:docMk/>
          <pc:sldMk cId="3363488002" sldId="386"/>
        </pc:sldMkLst>
        <pc:spChg chg="mod">
          <ac:chgData name="Ezequiel Gonzalez Sutil" userId="535a6f4710b1913e" providerId="LiveId" clId="{A51A9C97-E607-4119-9DAF-3251D9346724}" dt="2022-06-16T15:00:37.950" v="146" actId="1035"/>
          <ac:spMkLst>
            <pc:docMk/>
            <pc:sldMk cId="3363488002" sldId="386"/>
            <ac:spMk id="9" creationId="{C0279F97-BA05-4380-AFB6-7C52F6E902D6}"/>
          </ac:spMkLst>
        </pc:spChg>
        <pc:spChg chg="mod">
          <ac:chgData name="Ezequiel Gonzalez Sutil" userId="535a6f4710b1913e" providerId="LiveId" clId="{A51A9C97-E607-4119-9DAF-3251D9346724}" dt="2022-06-16T14:59:43.958" v="20" actId="1036"/>
          <ac:spMkLst>
            <pc:docMk/>
            <pc:sldMk cId="3363488002" sldId="386"/>
            <ac:spMk id="17" creationId="{00000000-0000-0000-0000-000000000000}"/>
          </ac:spMkLst>
        </pc:spChg>
        <pc:spChg chg="add mod">
          <ac:chgData name="Ezequiel Gonzalez Sutil" userId="535a6f4710b1913e" providerId="LiveId" clId="{A51A9C97-E607-4119-9DAF-3251D9346724}" dt="2022-06-16T15:00:34.987" v="144" actId="1036"/>
          <ac:spMkLst>
            <pc:docMk/>
            <pc:sldMk cId="3363488002" sldId="386"/>
            <ac:spMk id="18" creationId="{BC09B221-C4FE-5AC6-A0A6-2157BD08D1D8}"/>
          </ac:spMkLst>
        </pc:spChg>
        <pc:spChg chg="mod">
          <ac:chgData name="Ezequiel Gonzalez Sutil" userId="535a6f4710b1913e" providerId="LiveId" clId="{A51A9C97-E607-4119-9DAF-3251D9346724}" dt="2022-06-16T14:59:43.958" v="20" actId="1036"/>
          <ac:spMkLst>
            <pc:docMk/>
            <pc:sldMk cId="3363488002" sldId="386"/>
            <ac:spMk id="19" creationId="{00000000-0000-0000-0000-000000000000}"/>
          </ac:spMkLst>
        </pc:spChg>
        <pc:spChg chg="mod">
          <ac:chgData name="Ezequiel Gonzalez Sutil" userId="535a6f4710b1913e" providerId="LiveId" clId="{A51A9C97-E607-4119-9DAF-3251D9346724}" dt="2022-06-16T14:59:43.958" v="20" actId="1036"/>
          <ac:spMkLst>
            <pc:docMk/>
            <pc:sldMk cId="3363488002" sldId="386"/>
            <ac:spMk id="20" creationId="{00000000-0000-0000-0000-000000000000}"/>
          </ac:spMkLst>
        </pc:spChg>
        <pc:spChg chg="add mod">
          <ac:chgData name="Ezequiel Gonzalez Sutil" userId="535a6f4710b1913e" providerId="LiveId" clId="{A51A9C97-E607-4119-9DAF-3251D9346724}" dt="2022-06-16T15:00:34.987" v="144" actId="1036"/>
          <ac:spMkLst>
            <pc:docMk/>
            <pc:sldMk cId="3363488002" sldId="386"/>
            <ac:spMk id="21" creationId="{534A172F-6F94-34D8-9C8C-73EA56667D74}"/>
          </ac:spMkLst>
        </pc:spChg>
        <pc:spChg chg="mod">
          <ac:chgData name="Ezequiel Gonzalez Sutil" userId="535a6f4710b1913e" providerId="LiveId" clId="{A51A9C97-E607-4119-9DAF-3251D9346724}" dt="2022-06-16T15:00:34.987" v="144" actId="1036"/>
          <ac:spMkLst>
            <pc:docMk/>
            <pc:sldMk cId="3363488002" sldId="386"/>
            <ac:spMk id="23" creationId="{2B2B8A33-B333-EE4C-8431-B035F14527CA}"/>
          </ac:spMkLst>
        </pc:spChg>
        <pc:spChg chg="mod">
          <ac:chgData name="Ezequiel Gonzalez Sutil" userId="535a6f4710b1913e" providerId="LiveId" clId="{A51A9C97-E607-4119-9DAF-3251D9346724}" dt="2022-06-16T15:00:34.987" v="144" actId="1036"/>
          <ac:spMkLst>
            <pc:docMk/>
            <pc:sldMk cId="3363488002" sldId="386"/>
            <ac:spMk id="24" creationId="{9A1827EE-1791-934E-B08E-244D084F27AB}"/>
          </ac:spMkLst>
        </pc:spChg>
        <pc:spChg chg="mod">
          <ac:chgData name="Ezequiel Gonzalez Sutil" userId="535a6f4710b1913e" providerId="LiveId" clId="{A51A9C97-E607-4119-9DAF-3251D9346724}" dt="2022-06-16T15:00:34.987" v="144" actId="1036"/>
          <ac:spMkLst>
            <pc:docMk/>
            <pc:sldMk cId="3363488002" sldId="386"/>
            <ac:spMk id="27" creationId="{9A1827EE-1791-934E-B08E-244D084F27AB}"/>
          </ac:spMkLst>
        </pc:spChg>
        <pc:spChg chg="mod">
          <ac:chgData name="Ezequiel Gonzalez Sutil" userId="535a6f4710b1913e" providerId="LiveId" clId="{A51A9C97-E607-4119-9DAF-3251D9346724}" dt="2022-06-16T15:00:02.581" v="85" actId="1036"/>
          <ac:spMkLst>
            <pc:docMk/>
            <pc:sldMk cId="3363488002" sldId="386"/>
            <ac:spMk id="30" creationId="{9A1827EE-1791-934E-B08E-244D084F27AB}"/>
          </ac:spMkLst>
        </pc:spChg>
        <pc:picChg chg="mod">
          <ac:chgData name="Ezequiel Gonzalez Sutil" userId="535a6f4710b1913e" providerId="LiveId" clId="{A51A9C97-E607-4119-9DAF-3251D9346724}" dt="2022-06-16T15:00:34.987" v="144" actId="1036"/>
          <ac:picMkLst>
            <pc:docMk/>
            <pc:sldMk cId="3363488002" sldId="386"/>
            <ac:picMk id="13" creationId="{00000000-0000-0000-0000-000000000000}"/>
          </ac:picMkLst>
        </pc:picChg>
        <pc:picChg chg="mod">
          <ac:chgData name="Ezequiel Gonzalez Sutil" userId="535a6f4710b1913e" providerId="LiveId" clId="{A51A9C97-E607-4119-9DAF-3251D9346724}" dt="2022-06-16T15:00:34.987" v="144" actId="1036"/>
          <ac:picMkLst>
            <pc:docMk/>
            <pc:sldMk cId="3363488002" sldId="386"/>
            <ac:picMk id="14" creationId="{00000000-0000-0000-0000-000000000000}"/>
          </ac:picMkLst>
        </pc:picChg>
        <pc:picChg chg="mod">
          <ac:chgData name="Ezequiel Gonzalez Sutil" userId="535a6f4710b1913e" providerId="LiveId" clId="{A51A9C97-E607-4119-9DAF-3251D9346724}" dt="2022-06-16T15:00:02.581" v="85" actId="1036"/>
          <ac:picMkLst>
            <pc:docMk/>
            <pc:sldMk cId="3363488002" sldId="386"/>
            <ac:picMk id="15" creationId="{00000000-0000-0000-0000-000000000000}"/>
          </ac:picMkLst>
        </pc:picChg>
        <pc:picChg chg="mod">
          <ac:chgData name="Ezequiel Gonzalez Sutil" userId="535a6f4710b1913e" providerId="LiveId" clId="{A51A9C97-E607-4119-9DAF-3251D9346724}" dt="2022-06-16T14:59:43.958" v="20" actId="1036"/>
          <ac:picMkLst>
            <pc:docMk/>
            <pc:sldMk cId="3363488002" sldId="386"/>
            <ac:picMk id="16" creationId="{00000000-0000-0000-0000-000000000000}"/>
          </ac:picMkLst>
        </pc:picChg>
      </pc:sldChg>
    </pc:docChg>
  </pc:docChgLst>
  <pc:docChgLst>
    <pc:chgData name="María Laura Gómez" userId="76f3d4b294322060" providerId="LiveId" clId="{CBC8AAA5-FD48-4AC9-BD81-356D36182D67}"/>
    <pc:docChg chg="modSld">
      <pc:chgData name="María Laura Gómez" userId="76f3d4b294322060" providerId="LiveId" clId="{CBC8AAA5-FD48-4AC9-BD81-356D36182D67}" dt="2022-06-16T15:18:19.229" v="3" actId="14100"/>
      <pc:docMkLst>
        <pc:docMk/>
      </pc:docMkLst>
      <pc:sldChg chg="delSp">
        <pc:chgData name="María Laura Gómez" userId="76f3d4b294322060" providerId="LiveId" clId="{CBC8AAA5-FD48-4AC9-BD81-356D36182D67}" dt="2022-06-16T15:12:56.707" v="0" actId="478"/>
        <pc:sldMkLst>
          <pc:docMk/>
          <pc:sldMk cId="2821255841" sldId="257"/>
        </pc:sldMkLst>
        <pc:spChg chg="del">
          <ac:chgData name="María Laura Gómez" userId="76f3d4b294322060" providerId="LiveId" clId="{CBC8AAA5-FD48-4AC9-BD81-356D36182D67}" dt="2022-06-16T15:12:56.707" v="0" actId="478"/>
          <ac:spMkLst>
            <pc:docMk/>
            <pc:sldMk cId="2821255841" sldId="257"/>
            <ac:spMk id="7" creationId="{00000000-0000-0000-0000-000000000000}"/>
          </ac:spMkLst>
        </pc:spChg>
      </pc:sldChg>
      <pc:sldChg chg="modSp mod">
        <pc:chgData name="María Laura Gómez" userId="76f3d4b294322060" providerId="LiveId" clId="{CBC8AAA5-FD48-4AC9-BD81-356D36182D67}" dt="2022-06-16T15:18:19.229" v="3" actId="14100"/>
        <pc:sldMkLst>
          <pc:docMk/>
          <pc:sldMk cId="3343625085" sldId="264"/>
        </pc:sldMkLst>
        <pc:spChg chg="mod">
          <ac:chgData name="María Laura Gómez" userId="76f3d4b294322060" providerId="LiveId" clId="{CBC8AAA5-FD48-4AC9-BD81-356D36182D67}" dt="2022-06-16T15:18:10.643" v="1" actId="123"/>
          <ac:spMkLst>
            <pc:docMk/>
            <pc:sldMk cId="3343625085" sldId="264"/>
            <ac:spMk id="6" creationId="{9A1827EE-1791-934E-B08E-244D084F27AB}"/>
          </ac:spMkLst>
        </pc:spChg>
        <pc:spChg chg="mod">
          <ac:chgData name="María Laura Gómez" userId="76f3d4b294322060" providerId="LiveId" clId="{CBC8AAA5-FD48-4AC9-BD81-356D36182D67}" dt="2022-06-16T15:18:19.229" v="3" actId="14100"/>
          <ac:spMkLst>
            <pc:docMk/>
            <pc:sldMk cId="3343625085" sldId="264"/>
            <ac:spMk id="11" creationId="{9A1827EE-1791-934E-B08E-244D084F27AB}"/>
          </ac:spMkLst>
        </pc:spChg>
      </pc:sldChg>
    </pc:docChg>
  </pc:docChgLst>
  <pc:docChgLst>
    <pc:chgData name="María Laura Gómez" userId="76f3d4b294322060" providerId="LiveId" clId="{5D8B91FF-0CCC-4623-A027-E84B578414EA}"/>
    <pc:docChg chg="modSld">
      <pc:chgData name="María Laura Gómez" userId="76f3d4b294322060" providerId="LiveId" clId="{5D8B91FF-0CCC-4623-A027-E84B578414EA}" dt="2022-06-30T23:02:12.875" v="4" actId="404"/>
      <pc:docMkLst>
        <pc:docMk/>
      </pc:docMkLst>
      <pc:sldChg chg="addSp modSp mod">
        <pc:chgData name="María Laura Gómez" userId="76f3d4b294322060" providerId="LiveId" clId="{5D8B91FF-0CCC-4623-A027-E84B578414EA}" dt="2022-06-30T23:02:12.875" v="4" actId="404"/>
        <pc:sldMkLst>
          <pc:docMk/>
          <pc:sldMk cId="3418091456" sldId="531"/>
        </pc:sldMkLst>
        <pc:spChg chg="add mod">
          <ac:chgData name="María Laura Gómez" userId="76f3d4b294322060" providerId="LiveId" clId="{5D8B91FF-0CCC-4623-A027-E84B578414EA}" dt="2022-06-30T23:02:12.875" v="4" actId="404"/>
          <ac:spMkLst>
            <pc:docMk/>
            <pc:sldMk cId="3418091456" sldId="531"/>
            <ac:spMk id="13" creationId="{1AC4B24E-B3D4-604A-1A90-5295E8D1ECC7}"/>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0"/>
      </a:schemeClr>
    </dgm:fillClrLst>
    <dgm:linClrLst>
      <a:schemeClr val="accent2"/>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a:schemeClr val="accent2"/>
      <a:schemeClr val="accent3"/>
    </dgm:txFillClrLst>
    <dgm:txEffectClrLst/>
  </dgm:styleLbl>
</dgm:colorsDef>
</file>

<file path=ppt/diagrams/data1.xml><?xml version="1.0" encoding="utf-8"?>
<dgm:dataModel xmlns:dgm="http://schemas.openxmlformats.org/drawingml/2006/diagram" xmlns:a="http://schemas.openxmlformats.org/drawingml/2006/main">
  <dgm:ptLst>
    <dgm:pt modelId="{8D439D74-13BA-483B-8D65-1A780323B442}" type="doc">
      <dgm:prSet loTypeId="urn:microsoft.com/office/officeart/2018/5/layout/IconCircleLabelList" loCatId="icon" qsTypeId="urn:microsoft.com/office/officeart/2005/8/quickstyle/simple1" qsCatId="simple" csTypeId="urn:microsoft.com/office/officeart/2018/5/colors/Iconchunking_coloredtext_colorful2" csCatId="colorful" phldr="1"/>
      <dgm:spPr/>
      <dgm:t>
        <a:bodyPr/>
        <a:lstStyle/>
        <a:p>
          <a:endParaRPr lang="en-US"/>
        </a:p>
      </dgm:t>
    </dgm:pt>
    <dgm:pt modelId="{5D263AD8-507D-4329-ACDF-617ECFA46CBA}">
      <dgm:prSet/>
      <dgm:spPr/>
      <dgm:t>
        <a:bodyPr/>
        <a:lstStyle/>
        <a:p>
          <a:pPr>
            <a:lnSpc>
              <a:spcPct val="100000"/>
            </a:lnSpc>
            <a:defRPr cap="all"/>
          </a:pPr>
          <a:r>
            <a:rPr lang="es-ES" b="1" dirty="0"/>
            <a:t>Dirección: Manuela Sáenz 323 – Piso 7 – Oficina 17 </a:t>
          </a:r>
          <a:endParaRPr lang="en-US" dirty="0"/>
        </a:p>
      </dgm:t>
    </dgm:pt>
    <dgm:pt modelId="{FEB4BD47-D7C7-46FC-A8A7-5D1772A2EB38}" type="parTrans" cxnId="{54F299DA-0250-4D43-BA3F-19506C4BD40D}">
      <dgm:prSet/>
      <dgm:spPr/>
      <dgm:t>
        <a:bodyPr/>
        <a:lstStyle/>
        <a:p>
          <a:endParaRPr lang="en-US"/>
        </a:p>
      </dgm:t>
    </dgm:pt>
    <dgm:pt modelId="{A4C80DF3-196C-48AC-8D7B-A8A27A0478CD}" type="sibTrans" cxnId="{54F299DA-0250-4D43-BA3F-19506C4BD40D}">
      <dgm:prSet/>
      <dgm:spPr/>
      <dgm:t>
        <a:bodyPr/>
        <a:lstStyle/>
        <a:p>
          <a:endParaRPr lang="en-US"/>
        </a:p>
      </dgm:t>
    </dgm:pt>
    <dgm:pt modelId="{1DB412B3-7900-4EBC-A75F-8D14A200371E}">
      <dgm:prSet/>
      <dgm:spPr/>
      <dgm:t>
        <a:bodyPr/>
        <a:lstStyle/>
        <a:p>
          <a:pPr>
            <a:lnSpc>
              <a:spcPct val="100000"/>
            </a:lnSpc>
            <a:defRPr cap="all"/>
          </a:pPr>
          <a:r>
            <a:rPr lang="es-ES" b="1" dirty="0"/>
            <a:t>C1107DCA, Buenos Aires, Argentina</a:t>
          </a:r>
          <a:endParaRPr lang="en-US" dirty="0"/>
        </a:p>
      </dgm:t>
    </dgm:pt>
    <dgm:pt modelId="{214A8998-EAF4-4801-8CC4-080847743983}" type="parTrans" cxnId="{6F8926F5-3E35-4D04-92BE-04D71A199AF8}">
      <dgm:prSet/>
      <dgm:spPr/>
      <dgm:t>
        <a:bodyPr/>
        <a:lstStyle/>
        <a:p>
          <a:endParaRPr lang="en-US"/>
        </a:p>
      </dgm:t>
    </dgm:pt>
    <dgm:pt modelId="{2BA612C5-E979-4A26-8042-9B72D4343EDA}" type="sibTrans" cxnId="{6F8926F5-3E35-4D04-92BE-04D71A199AF8}">
      <dgm:prSet/>
      <dgm:spPr/>
      <dgm:t>
        <a:bodyPr/>
        <a:lstStyle/>
        <a:p>
          <a:endParaRPr lang="en-US"/>
        </a:p>
      </dgm:t>
    </dgm:pt>
    <dgm:pt modelId="{1C7416D4-3C44-451D-9114-AE7D0E3B13B4}">
      <dgm:prSet/>
      <dgm:spPr/>
      <dgm:t>
        <a:bodyPr/>
        <a:lstStyle/>
        <a:p>
          <a:pPr>
            <a:lnSpc>
              <a:spcPct val="100000"/>
            </a:lnSpc>
            <a:defRPr cap="all"/>
          </a:pPr>
          <a:r>
            <a:rPr lang="es-ES" b="1" dirty="0"/>
            <a:t>Email: compass@mclatam.com</a:t>
          </a:r>
          <a:endParaRPr lang="en-US" dirty="0"/>
        </a:p>
      </dgm:t>
    </dgm:pt>
    <dgm:pt modelId="{4CE230A7-1FE1-4DA7-8481-70D8BF1C8C8C}" type="parTrans" cxnId="{34214DD6-9581-439C-B86A-FC1965F508C8}">
      <dgm:prSet/>
      <dgm:spPr/>
      <dgm:t>
        <a:bodyPr/>
        <a:lstStyle/>
        <a:p>
          <a:endParaRPr lang="en-US"/>
        </a:p>
      </dgm:t>
    </dgm:pt>
    <dgm:pt modelId="{35CF03D9-44C7-4CA2-BDA8-68D4CC79E938}" type="sibTrans" cxnId="{34214DD6-9581-439C-B86A-FC1965F508C8}">
      <dgm:prSet/>
      <dgm:spPr/>
      <dgm:t>
        <a:bodyPr/>
        <a:lstStyle/>
        <a:p>
          <a:endParaRPr lang="en-US"/>
        </a:p>
      </dgm:t>
    </dgm:pt>
    <dgm:pt modelId="{FF3EBFC4-EB2E-489D-A489-BFA2E2D2C336}">
      <dgm:prSet/>
      <dgm:spPr/>
      <dgm:t>
        <a:bodyPr/>
        <a:lstStyle/>
        <a:p>
          <a:pPr>
            <a:lnSpc>
              <a:spcPct val="100000"/>
            </a:lnSpc>
            <a:defRPr cap="all"/>
          </a:pPr>
          <a:r>
            <a:rPr lang="es-ES" b="1" dirty="0"/>
            <a:t>Teléfono: +5411 5199 8112</a:t>
          </a:r>
          <a:endParaRPr lang="en-US" dirty="0"/>
        </a:p>
      </dgm:t>
    </dgm:pt>
    <dgm:pt modelId="{DDAB52B0-B522-4E2E-8037-AA325F935EB1}" type="parTrans" cxnId="{83DFA43D-3C83-4C8C-A87B-0492551D0D71}">
      <dgm:prSet/>
      <dgm:spPr/>
      <dgm:t>
        <a:bodyPr/>
        <a:lstStyle/>
        <a:p>
          <a:endParaRPr lang="en-US"/>
        </a:p>
      </dgm:t>
    </dgm:pt>
    <dgm:pt modelId="{B64D0117-D42F-420E-8E30-1176BEDE842A}" type="sibTrans" cxnId="{83DFA43D-3C83-4C8C-A87B-0492551D0D71}">
      <dgm:prSet/>
      <dgm:spPr/>
      <dgm:t>
        <a:bodyPr/>
        <a:lstStyle/>
        <a:p>
          <a:endParaRPr lang="en-US"/>
        </a:p>
      </dgm:t>
    </dgm:pt>
    <dgm:pt modelId="{18BCB24E-17A6-48B2-8DC0-CF6CA0AAC9D6}" type="pres">
      <dgm:prSet presAssocID="{8D439D74-13BA-483B-8D65-1A780323B442}" presName="root" presStyleCnt="0">
        <dgm:presLayoutVars>
          <dgm:dir/>
          <dgm:resizeHandles val="exact"/>
        </dgm:presLayoutVars>
      </dgm:prSet>
      <dgm:spPr/>
    </dgm:pt>
    <dgm:pt modelId="{4A901B1E-6D27-4D22-B9BB-25B1A2A27827}" type="pres">
      <dgm:prSet presAssocID="{5D263AD8-507D-4329-ACDF-617ECFA46CBA}" presName="compNode" presStyleCnt="0"/>
      <dgm:spPr/>
    </dgm:pt>
    <dgm:pt modelId="{8DC66376-F09D-46E6-8773-047A16AACA7D}" type="pres">
      <dgm:prSet presAssocID="{5D263AD8-507D-4329-ACDF-617ECFA46CBA}" presName="iconBgRect" presStyleLbl="bgShp" presStyleIdx="0" presStyleCnt="4"/>
      <dgm:spPr/>
    </dgm:pt>
    <dgm:pt modelId="{8E870891-EB65-46BB-AAE5-639B3357B53C}" type="pres">
      <dgm:prSet presAssocID="{5D263AD8-507D-4329-ACDF-617ECFA46CB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A6BBD079-F9D7-421B-8D80-8686E0D25198}" type="pres">
      <dgm:prSet presAssocID="{5D263AD8-507D-4329-ACDF-617ECFA46CBA}" presName="spaceRect" presStyleCnt="0"/>
      <dgm:spPr/>
    </dgm:pt>
    <dgm:pt modelId="{64D1D627-1237-41E9-ABD0-B580648F0098}" type="pres">
      <dgm:prSet presAssocID="{5D263AD8-507D-4329-ACDF-617ECFA46CBA}" presName="textRect" presStyleLbl="revTx" presStyleIdx="0" presStyleCnt="4" custScaleX="147552">
        <dgm:presLayoutVars>
          <dgm:chMax val="1"/>
          <dgm:chPref val="1"/>
        </dgm:presLayoutVars>
      </dgm:prSet>
      <dgm:spPr/>
    </dgm:pt>
    <dgm:pt modelId="{0B1D3C17-1EF4-48AD-825B-E43F469F10F8}" type="pres">
      <dgm:prSet presAssocID="{A4C80DF3-196C-48AC-8D7B-A8A27A0478CD}" presName="sibTrans" presStyleCnt="0"/>
      <dgm:spPr/>
    </dgm:pt>
    <dgm:pt modelId="{B9F6634E-9406-4C80-B3C8-9D2FB3A254DE}" type="pres">
      <dgm:prSet presAssocID="{1DB412B3-7900-4EBC-A75F-8D14A200371E}" presName="compNode" presStyleCnt="0"/>
      <dgm:spPr/>
    </dgm:pt>
    <dgm:pt modelId="{50D9BE03-4105-4A4E-B408-7FB9F43B44AA}" type="pres">
      <dgm:prSet presAssocID="{1DB412B3-7900-4EBC-A75F-8D14A200371E}" presName="iconBgRect" presStyleLbl="bgShp" presStyleIdx="1" presStyleCnt="4"/>
      <dgm:spPr/>
    </dgm:pt>
    <dgm:pt modelId="{4811854F-1B8C-4732-80CA-6CCA6362C207}" type="pres">
      <dgm:prSet presAssocID="{1DB412B3-7900-4EBC-A75F-8D14A200371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icóptero"/>
        </a:ext>
      </dgm:extLst>
    </dgm:pt>
    <dgm:pt modelId="{FFC4D8D3-B97A-4973-B4EA-4C2AEC0AA49E}" type="pres">
      <dgm:prSet presAssocID="{1DB412B3-7900-4EBC-A75F-8D14A200371E}" presName="spaceRect" presStyleCnt="0"/>
      <dgm:spPr/>
    </dgm:pt>
    <dgm:pt modelId="{E3AE0CF3-81FF-4168-9505-3FECA724A946}" type="pres">
      <dgm:prSet presAssocID="{1DB412B3-7900-4EBC-A75F-8D14A200371E}" presName="textRect" presStyleLbl="revTx" presStyleIdx="1" presStyleCnt="4">
        <dgm:presLayoutVars>
          <dgm:chMax val="1"/>
          <dgm:chPref val="1"/>
        </dgm:presLayoutVars>
      </dgm:prSet>
      <dgm:spPr/>
    </dgm:pt>
    <dgm:pt modelId="{6CB5BA08-6AC2-4C70-8EEB-392336350E62}" type="pres">
      <dgm:prSet presAssocID="{2BA612C5-E979-4A26-8042-9B72D4343EDA}" presName="sibTrans" presStyleCnt="0"/>
      <dgm:spPr/>
    </dgm:pt>
    <dgm:pt modelId="{8BA2E09D-B638-428E-A906-AF33E080849A}" type="pres">
      <dgm:prSet presAssocID="{1C7416D4-3C44-451D-9114-AE7D0E3B13B4}" presName="compNode" presStyleCnt="0"/>
      <dgm:spPr/>
    </dgm:pt>
    <dgm:pt modelId="{0A4B70B0-D6BA-46D9-9F20-0B854EA1A1A8}" type="pres">
      <dgm:prSet presAssocID="{1C7416D4-3C44-451D-9114-AE7D0E3B13B4}" presName="iconBgRect" presStyleLbl="bgShp" presStyleIdx="2" presStyleCnt="4"/>
      <dgm:spPr/>
    </dgm:pt>
    <dgm:pt modelId="{3966DC7F-BD2A-4AE5-B235-80EDF5289E1A}" type="pres">
      <dgm:prSet presAssocID="{1C7416D4-3C44-451D-9114-AE7D0E3B13B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nviar"/>
        </a:ext>
      </dgm:extLst>
    </dgm:pt>
    <dgm:pt modelId="{9654C886-800A-40BD-B443-B988C11A325B}" type="pres">
      <dgm:prSet presAssocID="{1C7416D4-3C44-451D-9114-AE7D0E3B13B4}" presName="spaceRect" presStyleCnt="0"/>
      <dgm:spPr/>
    </dgm:pt>
    <dgm:pt modelId="{7E2E1AD4-4934-4BCA-8935-DC850A835FBE}" type="pres">
      <dgm:prSet presAssocID="{1C7416D4-3C44-451D-9114-AE7D0E3B13B4}" presName="textRect" presStyleLbl="revTx" presStyleIdx="2" presStyleCnt="4" custScaleX="178096">
        <dgm:presLayoutVars>
          <dgm:chMax val="1"/>
          <dgm:chPref val="1"/>
        </dgm:presLayoutVars>
      </dgm:prSet>
      <dgm:spPr/>
    </dgm:pt>
    <dgm:pt modelId="{4125DD3D-D8E3-4E1D-8913-C107864E06A9}" type="pres">
      <dgm:prSet presAssocID="{35CF03D9-44C7-4CA2-BDA8-68D4CC79E938}" presName="sibTrans" presStyleCnt="0"/>
      <dgm:spPr/>
    </dgm:pt>
    <dgm:pt modelId="{82D2FD20-15BE-4D12-A17F-F1E728D36438}" type="pres">
      <dgm:prSet presAssocID="{FF3EBFC4-EB2E-489D-A489-BFA2E2D2C336}" presName="compNode" presStyleCnt="0"/>
      <dgm:spPr/>
    </dgm:pt>
    <dgm:pt modelId="{DF4BA254-FFF4-4923-8EC0-956AB92F521C}" type="pres">
      <dgm:prSet presAssocID="{FF3EBFC4-EB2E-489D-A489-BFA2E2D2C336}" presName="iconBgRect" presStyleLbl="bgShp" presStyleIdx="3" presStyleCnt="4"/>
      <dgm:spPr/>
    </dgm:pt>
    <dgm:pt modelId="{1FD03EBE-B6E1-4464-BFE2-4FFD30227BA9}" type="pres">
      <dgm:prSet presAssocID="{FF3EBFC4-EB2E-489D-A489-BFA2E2D2C33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uricular"/>
        </a:ext>
      </dgm:extLst>
    </dgm:pt>
    <dgm:pt modelId="{ADF04C0E-D9BF-4833-97CF-8F2AAE70EBCA}" type="pres">
      <dgm:prSet presAssocID="{FF3EBFC4-EB2E-489D-A489-BFA2E2D2C336}" presName="spaceRect" presStyleCnt="0"/>
      <dgm:spPr/>
    </dgm:pt>
    <dgm:pt modelId="{42D029CE-3BB7-412B-AEEA-1318B51256AD}" type="pres">
      <dgm:prSet presAssocID="{FF3EBFC4-EB2E-489D-A489-BFA2E2D2C336}" presName="textRect" presStyleLbl="revTx" presStyleIdx="3" presStyleCnt="4">
        <dgm:presLayoutVars>
          <dgm:chMax val="1"/>
          <dgm:chPref val="1"/>
        </dgm:presLayoutVars>
      </dgm:prSet>
      <dgm:spPr/>
    </dgm:pt>
  </dgm:ptLst>
  <dgm:cxnLst>
    <dgm:cxn modelId="{83DFA43D-3C83-4C8C-A87B-0492551D0D71}" srcId="{8D439D74-13BA-483B-8D65-1A780323B442}" destId="{FF3EBFC4-EB2E-489D-A489-BFA2E2D2C336}" srcOrd="3" destOrd="0" parTransId="{DDAB52B0-B522-4E2E-8037-AA325F935EB1}" sibTransId="{B64D0117-D42F-420E-8E30-1176BEDE842A}"/>
    <dgm:cxn modelId="{B494A842-3471-4256-A507-8596E435A620}" type="presOf" srcId="{1DB412B3-7900-4EBC-A75F-8D14A200371E}" destId="{E3AE0CF3-81FF-4168-9505-3FECA724A946}" srcOrd="0" destOrd="0" presId="urn:microsoft.com/office/officeart/2018/5/layout/IconCircleLabelList"/>
    <dgm:cxn modelId="{0BBB3282-DE9C-4B58-BF7D-5CD86D2C34F7}" type="presOf" srcId="{5D263AD8-507D-4329-ACDF-617ECFA46CBA}" destId="{64D1D627-1237-41E9-ABD0-B580648F0098}" srcOrd="0" destOrd="0" presId="urn:microsoft.com/office/officeart/2018/5/layout/IconCircleLabelList"/>
    <dgm:cxn modelId="{3803E4D3-5B58-4F4F-85EE-EBF0D031EC09}" type="presOf" srcId="{1C7416D4-3C44-451D-9114-AE7D0E3B13B4}" destId="{7E2E1AD4-4934-4BCA-8935-DC850A835FBE}" srcOrd="0" destOrd="0" presId="urn:microsoft.com/office/officeart/2018/5/layout/IconCircleLabelList"/>
    <dgm:cxn modelId="{34214DD6-9581-439C-B86A-FC1965F508C8}" srcId="{8D439D74-13BA-483B-8D65-1A780323B442}" destId="{1C7416D4-3C44-451D-9114-AE7D0E3B13B4}" srcOrd="2" destOrd="0" parTransId="{4CE230A7-1FE1-4DA7-8481-70D8BF1C8C8C}" sibTransId="{35CF03D9-44C7-4CA2-BDA8-68D4CC79E938}"/>
    <dgm:cxn modelId="{405B33D9-FF30-4FE1-95DC-D8667778730E}" type="presOf" srcId="{FF3EBFC4-EB2E-489D-A489-BFA2E2D2C336}" destId="{42D029CE-3BB7-412B-AEEA-1318B51256AD}" srcOrd="0" destOrd="0" presId="urn:microsoft.com/office/officeart/2018/5/layout/IconCircleLabelList"/>
    <dgm:cxn modelId="{54F299DA-0250-4D43-BA3F-19506C4BD40D}" srcId="{8D439D74-13BA-483B-8D65-1A780323B442}" destId="{5D263AD8-507D-4329-ACDF-617ECFA46CBA}" srcOrd="0" destOrd="0" parTransId="{FEB4BD47-D7C7-46FC-A8A7-5D1772A2EB38}" sibTransId="{A4C80DF3-196C-48AC-8D7B-A8A27A0478CD}"/>
    <dgm:cxn modelId="{6F8926F5-3E35-4D04-92BE-04D71A199AF8}" srcId="{8D439D74-13BA-483B-8D65-1A780323B442}" destId="{1DB412B3-7900-4EBC-A75F-8D14A200371E}" srcOrd="1" destOrd="0" parTransId="{214A8998-EAF4-4801-8CC4-080847743983}" sibTransId="{2BA612C5-E979-4A26-8042-9B72D4343EDA}"/>
    <dgm:cxn modelId="{0F83D1FB-5BB4-48F0-A25A-AA682E293C12}" type="presOf" srcId="{8D439D74-13BA-483B-8D65-1A780323B442}" destId="{18BCB24E-17A6-48B2-8DC0-CF6CA0AAC9D6}" srcOrd="0" destOrd="0" presId="urn:microsoft.com/office/officeart/2018/5/layout/IconCircleLabelList"/>
    <dgm:cxn modelId="{60591E7C-91F7-4AF0-9AB7-8A26D85F1E2B}" type="presParOf" srcId="{18BCB24E-17A6-48B2-8DC0-CF6CA0AAC9D6}" destId="{4A901B1E-6D27-4D22-B9BB-25B1A2A27827}" srcOrd="0" destOrd="0" presId="urn:microsoft.com/office/officeart/2018/5/layout/IconCircleLabelList"/>
    <dgm:cxn modelId="{8456193A-57D2-44CA-829A-9763402BB166}" type="presParOf" srcId="{4A901B1E-6D27-4D22-B9BB-25B1A2A27827}" destId="{8DC66376-F09D-46E6-8773-047A16AACA7D}" srcOrd="0" destOrd="0" presId="urn:microsoft.com/office/officeart/2018/5/layout/IconCircleLabelList"/>
    <dgm:cxn modelId="{C73F2482-4459-44AF-B0AB-6730CA64EAD8}" type="presParOf" srcId="{4A901B1E-6D27-4D22-B9BB-25B1A2A27827}" destId="{8E870891-EB65-46BB-AAE5-639B3357B53C}" srcOrd="1" destOrd="0" presId="urn:microsoft.com/office/officeart/2018/5/layout/IconCircleLabelList"/>
    <dgm:cxn modelId="{9D5CA000-513E-4B2F-8D4F-194B8CE54338}" type="presParOf" srcId="{4A901B1E-6D27-4D22-B9BB-25B1A2A27827}" destId="{A6BBD079-F9D7-421B-8D80-8686E0D25198}" srcOrd="2" destOrd="0" presId="urn:microsoft.com/office/officeart/2018/5/layout/IconCircleLabelList"/>
    <dgm:cxn modelId="{6EB57393-C93B-45DC-9A54-86A45F6D6D71}" type="presParOf" srcId="{4A901B1E-6D27-4D22-B9BB-25B1A2A27827}" destId="{64D1D627-1237-41E9-ABD0-B580648F0098}" srcOrd="3" destOrd="0" presId="urn:microsoft.com/office/officeart/2018/5/layout/IconCircleLabelList"/>
    <dgm:cxn modelId="{523BA57B-B23B-4A56-BBB4-156260CFE475}" type="presParOf" srcId="{18BCB24E-17A6-48B2-8DC0-CF6CA0AAC9D6}" destId="{0B1D3C17-1EF4-48AD-825B-E43F469F10F8}" srcOrd="1" destOrd="0" presId="urn:microsoft.com/office/officeart/2018/5/layout/IconCircleLabelList"/>
    <dgm:cxn modelId="{51D30A4A-C3F1-4191-8793-D63FF64E6D02}" type="presParOf" srcId="{18BCB24E-17A6-48B2-8DC0-CF6CA0AAC9D6}" destId="{B9F6634E-9406-4C80-B3C8-9D2FB3A254DE}" srcOrd="2" destOrd="0" presId="urn:microsoft.com/office/officeart/2018/5/layout/IconCircleLabelList"/>
    <dgm:cxn modelId="{82E8663D-5E70-4C6A-89EF-B81795D0BBE2}" type="presParOf" srcId="{B9F6634E-9406-4C80-B3C8-9D2FB3A254DE}" destId="{50D9BE03-4105-4A4E-B408-7FB9F43B44AA}" srcOrd="0" destOrd="0" presId="urn:microsoft.com/office/officeart/2018/5/layout/IconCircleLabelList"/>
    <dgm:cxn modelId="{38EB7F51-7348-4E6E-AC18-584A26C66E50}" type="presParOf" srcId="{B9F6634E-9406-4C80-B3C8-9D2FB3A254DE}" destId="{4811854F-1B8C-4732-80CA-6CCA6362C207}" srcOrd="1" destOrd="0" presId="urn:microsoft.com/office/officeart/2018/5/layout/IconCircleLabelList"/>
    <dgm:cxn modelId="{63E72C22-02A3-412A-81C3-CFA1997FE16C}" type="presParOf" srcId="{B9F6634E-9406-4C80-B3C8-9D2FB3A254DE}" destId="{FFC4D8D3-B97A-4973-B4EA-4C2AEC0AA49E}" srcOrd="2" destOrd="0" presId="urn:microsoft.com/office/officeart/2018/5/layout/IconCircleLabelList"/>
    <dgm:cxn modelId="{5CB21868-E359-4C6E-B993-422DF3C62059}" type="presParOf" srcId="{B9F6634E-9406-4C80-B3C8-9D2FB3A254DE}" destId="{E3AE0CF3-81FF-4168-9505-3FECA724A946}" srcOrd="3" destOrd="0" presId="urn:microsoft.com/office/officeart/2018/5/layout/IconCircleLabelList"/>
    <dgm:cxn modelId="{34D9D51C-0B97-45E0-9A6A-B9A1F12F188F}" type="presParOf" srcId="{18BCB24E-17A6-48B2-8DC0-CF6CA0AAC9D6}" destId="{6CB5BA08-6AC2-4C70-8EEB-392336350E62}" srcOrd="3" destOrd="0" presId="urn:microsoft.com/office/officeart/2018/5/layout/IconCircleLabelList"/>
    <dgm:cxn modelId="{6DA5C9B5-96A8-46B9-AC42-949B320BD371}" type="presParOf" srcId="{18BCB24E-17A6-48B2-8DC0-CF6CA0AAC9D6}" destId="{8BA2E09D-B638-428E-A906-AF33E080849A}" srcOrd="4" destOrd="0" presId="urn:microsoft.com/office/officeart/2018/5/layout/IconCircleLabelList"/>
    <dgm:cxn modelId="{BAAC3BDA-BA58-4B58-B4CC-4B8E120DF365}" type="presParOf" srcId="{8BA2E09D-B638-428E-A906-AF33E080849A}" destId="{0A4B70B0-D6BA-46D9-9F20-0B854EA1A1A8}" srcOrd="0" destOrd="0" presId="urn:microsoft.com/office/officeart/2018/5/layout/IconCircleLabelList"/>
    <dgm:cxn modelId="{6F13577C-4C73-4CB2-9434-C32C92833071}" type="presParOf" srcId="{8BA2E09D-B638-428E-A906-AF33E080849A}" destId="{3966DC7F-BD2A-4AE5-B235-80EDF5289E1A}" srcOrd="1" destOrd="0" presId="urn:microsoft.com/office/officeart/2018/5/layout/IconCircleLabelList"/>
    <dgm:cxn modelId="{01D78605-42F7-4371-813F-BF3C005BF049}" type="presParOf" srcId="{8BA2E09D-B638-428E-A906-AF33E080849A}" destId="{9654C886-800A-40BD-B443-B988C11A325B}" srcOrd="2" destOrd="0" presId="urn:microsoft.com/office/officeart/2018/5/layout/IconCircleLabelList"/>
    <dgm:cxn modelId="{C167A099-720A-4497-92BD-50E9FC68FE09}" type="presParOf" srcId="{8BA2E09D-B638-428E-A906-AF33E080849A}" destId="{7E2E1AD4-4934-4BCA-8935-DC850A835FBE}" srcOrd="3" destOrd="0" presId="urn:microsoft.com/office/officeart/2018/5/layout/IconCircleLabelList"/>
    <dgm:cxn modelId="{3A7C67D7-AFDC-454B-817C-B896ECC147A3}" type="presParOf" srcId="{18BCB24E-17A6-48B2-8DC0-CF6CA0AAC9D6}" destId="{4125DD3D-D8E3-4E1D-8913-C107864E06A9}" srcOrd="5" destOrd="0" presId="urn:microsoft.com/office/officeart/2018/5/layout/IconCircleLabelList"/>
    <dgm:cxn modelId="{37F8807A-560A-47A1-92AA-6BF0E99AC816}" type="presParOf" srcId="{18BCB24E-17A6-48B2-8DC0-CF6CA0AAC9D6}" destId="{82D2FD20-15BE-4D12-A17F-F1E728D36438}" srcOrd="6" destOrd="0" presId="urn:microsoft.com/office/officeart/2018/5/layout/IconCircleLabelList"/>
    <dgm:cxn modelId="{3828D466-F710-4529-ACF2-301E50AB2A3D}" type="presParOf" srcId="{82D2FD20-15BE-4D12-A17F-F1E728D36438}" destId="{DF4BA254-FFF4-4923-8EC0-956AB92F521C}" srcOrd="0" destOrd="0" presId="urn:microsoft.com/office/officeart/2018/5/layout/IconCircleLabelList"/>
    <dgm:cxn modelId="{3A835544-03EC-4CD1-BF2F-B8859C8139F8}" type="presParOf" srcId="{82D2FD20-15BE-4D12-A17F-F1E728D36438}" destId="{1FD03EBE-B6E1-4464-BFE2-4FFD30227BA9}" srcOrd="1" destOrd="0" presId="urn:microsoft.com/office/officeart/2018/5/layout/IconCircleLabelList"/>
    <dgm:cxn modelId="{FDF205A1-EF12-4EC9-A572-0DEB56AE6622}" type="presParOf" srcId="{82D2FD20-15BE-4D12-A17F-F1E728D36438}" destId="{ADF04C0E-D9BF-4833-97CF-8F2AAE70EBCA}" srcOrd="2" destOrd="0" presId="urn:microsoft.com/office/officeart/2018/5/layout/IconCircleLabelList"/>
    <dgm:cxn modelId="{9337858E-8215-4C6E-809B-20560692AC79}" type="presParOf" srcId="{82D2FD20-15BE-4D12-A17F-F1E728D36438}" destId="{42D029CE-3BB7-412B-AEEA-1318B51256AD}"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66376-F09D-46E6-8773-047A16AACA7D}">
      <dsp:nvSpPr>
        <dsp:cNvPr id="0" name=""/>
        <dsp:cNvSpPr/>
      </dsp:nvSpPr>
      <dsp:spPr>
        <a:xfrm>
          <a:off x="428527" y="16993"/>
          <a:ext cx="602613" cy="60261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870891-EB65-46BB-AAE5-639B3357B53C}">
      <dsp:nvSpPr>
        <dsp:cNvPr id="0" name=""/>
        <dsp:cNvSpPr/>
      </dsp:nvSpPr>
      <dsp:spPr>
        <a:xfrm>
          <a:off x="556953" y="145418"/>
          <a:ext cx="345761" cy="3457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D1D627-1237-41E9-ABD0-B580648F0098}">
      <dsp:nvSpPr>
        <dsp:cNvPr id="0" name=""/>
        <dsp:cNvSpPr/>
      </dsp:nvSpPr>
      <dsp:spPr>
        <a:xfrm>
          <a:off x="1008" y="807305"/>
          <a:ext cx="1457652" cy="39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s-ES" sz="1100" b="1" kern="1200" dirty="0"/>
            <a:t>Dirección: Manuela Sáenz 323 – Piso 7 – Oficina 17 </a:t>
          </a:r>
          <a:endParaRPr lang="en-US" sz="1100" kern="1200" dirty="0"/>
        </a:p>
      </dsp:txBody>
      <dsp:txXfrm>
        <a:off x="1008" y="807305"/>
        <a:ext cx="1457652" cy="395156"/>
      </dsp:txXfrm>
    </dsp:sp>
    <dsp:sp modelId="{50D9BE03-4105-4A4E-B408-7FB9F43B44AA}">
      <dsp:nvSpPr>
        <dsp:cNvPr id="0" name=""/>
        <dsp:cNvSpPr/>
      </dsp:nvSpPr>
      <dsp:spPr>
        <a:xfrm>
          <a:off x="1824179" y="16993"/>
          <a:ext cx="602613" cy="602613"/>
        </a:xfrm>
        <a:prstGeom prst="ellipse">
          <a:avLst/>
        </a:prstGeom>
        <a:solidFill>
          <a:schemeClr val="accent2">
            <a:hueOff val="-485121"/>
            <a:satOff val="-27976"/>
            <a:lumOff val="2876"/>
            <a:alphaOff val="0"/>
          </a:schemeClr>
        </a:solidFill>
        <a:ln>
          <a:noFill/>
        </a:ln>
        <a:effectLst/>
      </dsp:spPr>
      <dsp:style>
        <a:lnRef idx="0">
          <a:scrgbClr r="0" g="0" b="0"/>
        </a:lnRef>
        <a:fillRef idx="1">
          <a:scrgbClr r="0" g="0" b="0"/>
        </a:fillRef>
        <a:effectRef idx="0">
          <a:scrgbClr r="0" g="0" b="0"/>
        </a:effectRef>
        <a:fontRef idx="minor"/>
      </dsp:style>
    </dsp:sp>
    <dsp:sp modelId="{4811854F-1B8C-4732-80CA-6CCA6362C207}">
      <dsp:nvSpPr>
        <dsp:cNvPr id="0" name=""/>
        <dsp:cNvSpPr/>
      </dsp:nvSpPr>
      <dsp:spPr>
        <a:xfrm>
          <a:off x="1952605" y="145418"/>
          <a:ext cx="345761" cy="3457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AE0CF3-81FF-4168-9505-3FECA724A946}">
      <dsp:nvSpPr>
        <dsp:cNvPr id="0" name=""/>
        <dsp:cNvSpPr/>
      </dsp:nvSpPr>
      <dsp:spPr>
        <a:xfrm>
          <a:off x="1631541" y="807305"/>
          <a:ext cx="987890" cy="39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s-ES" sz="1100" b="1" kern="1200" dirty="0"/>
            <a:t>C1107DCA, Buenos Aires, Argentina</a:t>
          </a:r>
          <a:endParaRPr lang="en-US" sz="1100" kern="1200" dirty="0"/>
        </a:p>
      </dsp:txBody>
      <dsp:txXfrm>
        <a:off x="1631541" y="807305"/>
        <a:ext cx="987890" cy="395156"/>
      </dsp:txXfrm>
    </dsp:sp>
    <dsp:sp modelId="{0A4B70B0-D6BA-46D9-9F20-0B854EA1A1A8}">
      <dsp:nvSpPr>
        <dsp:cNvPr id="0" name=""/>
        <dsp:cNvSpPr/>
      </dsp:nvSpPr>
      <dsp:spPr>
        <a:xfrm>
          <a:off x="3370702" y="16993"/>
          <a:ext cx="602613" cy="602613"/>
        </a:xfrm>
        <a:prstGeom prst="ellipse">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dsp:style>
    </dsp:sp>
    <dsp:sp modelId="{3966DC7F-BD2A-4AE5-B235-80EDF5289E1A}">
      <dsp:nvSpPr>
        <dsp:cNvPr id="0" name=""/>
        <dsp:cNvSpPr/>
      </dsp:nvSpPr>
      <dsp:spPr>
        <a:xfrm>
          <a:off x="3499128" y="145418"/>
          <a:ext cx="345761" cy="3457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2E1AD4-4934-4BCA-8935-DC850A835FBE}">
      <dsp:nvSpPr>
        <dsp:cNvPr id="0" name=""/>
        <dsp:cNvSpPr/>
      </dsp:nvSpPr>
      <dsp:spPr>
        <a:xfrm>
          <a:off x="2792312" y="807305"/>
          <a:ext cx="1759393" cy="39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s-ES" sz="1100" b="1" kern="1200" dirty="0"/>
            <a:t>Email: compass@mclatam.com</a:t>
          </a:r>
          <a:endParaRPr lang="en-US" sz="1100" kern="1200" dirty="0"/>
        </a:p>
      </dsp:txBody>
      <dsp:txXfrm>
        <a:off x="2792312" y="807305"/>
        <a:ext cx="1759393" cy="395156"/>
      </dsp:txXfrm>
    </dsp:sp>
    <dsp:sp modelId="{DF4BA254-FFF4-4923-8EC0-956AB92F521C}">
      <dsp:nvSpPr>
        <dsp:cNvPr id="0" name=""/>
        <dsp:cNvSpPr/>
      </dsp:nvSpPr>
      <dsp:spPr>
        <a:xfrm>
          <a:off x="4917225" y="16993"/>
          <a:ext cx="602613" cy="602613"/>
        </a:xfrm>
        <a:prstGeom prst="ellipse">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dsp:style>
    </dsp:sp>
    <dsp:sp modelId="{1FD03EBE-B6E1-4464-BFE2-4FFD30227BA9}">
      <dsp:nvSpPr>
        <dsp:cNvPr id="0" name=""/>
        <dsp:cNvSpPr/>
      </dsp:nvSpPr>
      <dsp:spPr>
        <a:xfrm>
          <a:off x="5045651" y="145418"/>
          <a:ext cx="345761" cy="34576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D029CE-3BB7-412B-AEEA-1318B51256AD}">
      <dsp:nvSpPr>
        <dsp:cNvPr id="0" name=""/>
        <dsp:cNvSpPr/>
      </dsp:nvSpPr>
      <dsp:spPr>
        <a:xfrm>
          <a:off x="4724587" y="807305"/>
          <a:ext cx="987890" cy="39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s-ES" sz="1100" b="1" kern="1200" dirty="0"/>
            <a:t>Teléfono: +5411 5199 8112</a:t>
          </a:r>
          <a:endParaRPr lang="en-US" sz="1100" kern="1200" dirty="0"/>
        </a:p>
      </dsp:txBody>
      <dsp:txXfrm>
        <a:off x="4724587" y="807305"/>
        <a:ext cx="987890" cy="395156"/>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D88B572F-363A-4139-813C-14FA237A959D}" type="datetimeFigureOut">
              <a:rPr lang="es-AR" smtClean="0"/>
              <a:t>30/6/2022</a:t>
            </a:fld>
            <a:endParaRPr lang="es-AR"/>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431FD-5C9E-4082-B8E0-82512AF8DC19}" type="slidenum">
              <a:rPr lang="es-AR" smtClean="0"/>
              <a:t>‹Nº›</a:t>
            </a:fld>
            <a:endParaRPr lang="es-AR"/>
          </a:p>
        </p:txBody>
      </p:sp>
    </p:spTree>
    <p:extLst>
      <p:ext uri="{BB962C8B-B14F-4D97-AF65-F5344CB8AC3E}">
        <p14:creationId xmlns:p14="http://schemas.microsoft.com/office/powerpoint/2010/main" val="2919614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E7C431FD-5C9E-4082-B8E0-82512AF8DC19}" type="slidenum">
              <a:rPr lang="es-AR" smtClean="0"/>
              <a:t>5</a:t>
            </a:fld>
            <a:endParaRPr lang="es-AR"/>
          </a:p>
        </p:txBody>
      </p:sp>
    </p:spTree>
    <p:extLst>
      <p:ext uri="{BB962C8B-B14F-4D97-AF65-F5344CB8AC3E}">
        <p14:creationId xmlns:p14="http://schemas.microsoft.com/office/powerpoint/2010/main" val="2434160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10"/>
          </p:nvPr>
        </p:nvSpPr>
        <p:spPr/>
        <p:txBody>
          <a:bodyPr/>
          <a:lstStyle/>
          <a:p>
            <a:fld id="{E7C431FD-5C9E-4082-B8E0-82512AF8DC19}" type="slidenum">
              <a:rPr lang="es-AR" smtClean="0"/>
              <a:t>8</a:t>
            </a:fld>
            <a:endParaRPr lang="es-AR"/>
          </a:p>
        </p:txBody>
      </p:sp>
    </p:spTree>
    <p:extLst>
      <p:ext uri="{BB962C8B-B14F-4D97-AF65-F5344CB8AC3E}">
        <p14:creationId xmlns:p14="http://schemas.microsoft.com/office/powerpoint/2010/main" val="4034978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079625" y="1241425"/>
            <a:ext cx="2509838" cy="3349625"/>
          </a:xfrm>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18AA1964-9AE1-FE4E-985B-BA4A2C7C0FD0}" type="slidenum">
              <a:rPr lang="es-ES_tradnl" smtClean="0"/>
              <a:t>19</a:t>
            </a:fld>
            <a:endParaRPr lang="es-ES_tradnl" dirty="0"/>
          </a:p>
        </p:txBody>
      </p:sp>
    </p:spTree>
    <p:extLst>
      <p:ext uri="{BB962C8B-B14F-4D97-AF65-F5344CB8AC3E}">
        <p14:creationId xmlns:p14="http://schemas.microsoft.com/office/powerpoint/2010/main" val="719455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6"/>
            <a:ext cx="5829300" cy="3183467"/>
          </a:xfrm>
        </p:spPr>
        <p:txBody>
          <a:bodyPr anchor="b"/>
          <a:lstStyle>
            <a:lvl1pPr algn="ctr">
              <a:defRPr sz="4500"/>
            </a:lvl1pPr>
          </a:lstStyle>
          <a:p>
            <a:r>
              <a:rPr lang="es-ES"/>
              <a:t>Haga clic para modificar el estilo de título del patrón</a:t>
            </a:r>
            <a:endParaRPr lang="en-US"/>
          </a:p>
        </p:txBody>
      </p:sp>
      <p:sp>
        <p:nvSpPr>
          <p:cNvPr id="3" name="Subtitle 2"/>
          <p:cNvSpPr>
            <a:spLocks noGrp="1"/>
          </p:cNvSpPr>
          <p:nvPr>
            <p:ph type="subTitle" idx="1"/>
          </p:nvPr>
        </p:nvSpPr>
        <p:spPr>
          <a:xfrm>
            <a:off x="857250" y="4802719"/>
            <a:ext cx="5143500" cy="2207683"/>
          </a:xfrm>
        </p:spPr>
        <p:txBody>
          <a:bodyPr/>
          <a:lstStyle>
            <a:lvl1pPr marL="0" indent="0" algn="ctr">
              <a:buNone/>
              <a:defRPr sz="1800"/>
            </a:lvl1pPr>
            <a:lvl2pPr marL="342878" indent="0" algn="ctr">
              <a:buNone/>
              <a:defRPr sz="1500"/>
            </a:lvl2pPr>
            <a:lvl3pPr marL="685754" indent="0" algn="ctr">
              <a:buNone/>
              <a:defRPr sz="1351"/>
            </a:lvl3pPr>
            <a:lvl4pPr marL="1028630" indent="0" algn="ctr">
              <a:buNone/>
              <a:defRPr sz="1200"/>
            </a:lvl4pPr>
            <a:lvl5pPr marL="1371504" indent="0" algn="ctr">
              <a:buNone/>
              <a:defRPr sz="1200"/>
            </a:lvl5pPr>
            <a:lvl6pPr marL="1714380" indent="0" algn="ctr">
              <a:buNone/>
              <a:defRPr sz="1200"/>
            </a:lvl6pPr>
            <a:lvl7pPr marL="2057258" indent="0" algn="ctr">
              <a:buNone/>
              <a:defRPr sz="1200"/>
            </a:lvl7pPr>
            <a:lvl8pPr marL="2400131" indent="0" algn="ctr">
              <a:buNone/>
              <a:defRPr sz="1200"/>
            </a:lvl8pPr>
            <a:lvl9pPr marL="2743010" indent="0" algn="ctr">
              <a:buNone/>
              <a:defRPr sz="1200"/>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A304AB00-535D-420E-AC63-2809D208AA1E}" type="datetimeFigureOut">
              <a:rPr lang="es-AR" smtClean="0"/>
              <a:t>30/6/2022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7C3213A-1533-4CBD-8464-00B4EEF92668}" type="slidenum">
              <a:rPr lang="es-AR" smtClean="0"/>
              <a:t>‹Nº›</a:t>
            </a:fld>
            <a:endParaRPr lang="es-AR"/>
          </a:p>
        </p:txBody>
      </p:sp>
    </p:spTree>
    <p:extLst>
      <p:ext uri="{BB962C8B-B14F-4D97-AF65-F5344CB8AC3E}">
        <p14:creationId xmlns:p14="http://schemas.microsoft.com/office/powerpoint/2010/main" val="2852823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A304AB00-535D-420E-AC63-2809D208AA1E}" type="datetimeFigureOut">
              <a:rPr lang="es-AR" smtClean="0"/>
              <a:t>30/6/2022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7C3213A-1533-4CBD-8464-00B4EEF92668}" type="slidenum">
              <a:rPr lang="es-AR" smtClean="0"/>
              <a:t>‹Nº›</a:t>
            </a:fld>
            <a:endParaRPr lang="es-AR"/>
          </a:p>
        </p:txBody>
      </p:sp>
    </p:spTree>
    <p:extLst>
      <p:ext uri="{BB962C8B-B14F-4D97-AF65-F5344CB8AC3E}">
        <p14:creationId xmlns:p14="http://schemas.microsoft.com/office/powerpoint/2010/main" val="453371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61" y="486837"/>
            <a:ext cx="1478756" cy="7749117"/>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471492" y="486837"/>
            <a:ext cx="4350544" cy="77491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A304AB00-535D-420E-AC63-2809D208AA1E}" type="datetimeFigureOut">
              <a:rPr lang="es-AR" smtClean="0"/>
              <a:t>30/6/2022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7C3213A-1533-4CBD-8464-00B4EEF92668}" type="slidenum">
              <a:rPr lang="es-AR" smtClean="0"/>
              <a:t>‹Nº›</a:t>
            </a:fld>
            <a:endParaRPr lang="es-AR"/>
          </a:p>
        </p:txBody>
      </p:sp>
    </p:spTree>
    <p:extLst>
      <p:ext uri="{BB962C8B-B14F-4D97-AF65-F5344CB8AC3E}">
        <p14:creationId xmlns:p14="http://schemas.microsoft.com/office/powerpoint/2010/main" val="279557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Marcador de número de diapositiva 5">
            <a:extLst>
              <a:ext uri="{FF2B5EF4-FFF2-40B4-BE49-F238E27FC236}">
                <a16:creationId xmlns:a16="http://schemas.microsoft.com/office/drawing/2014/main" id="{46CCE032-2936-098A-6F92-A55A3466BC01}"/>
              </a:ext>
            </a:extLst>
          </p:cNvPr>
          <p:cNvSpPr txBox="1">
            <a:spLocks/>
          </p:cNvSpPr>
          <p:nvPr userDrawn="1"/>
        </p:nvSpPr>
        <p:spPr>
          <a:xfrm>
            <a:off x="6268155" y="8950298"/>
            <a:ext cx="611639" cy="192666"/>
          </a:xfrm>
          <a:prstGeom prst="rect">
            <a:avLst/>
          </a:prstGeom>
          <a:solidFill>
            <a:srgbClr val="94C11F"/>
          </a:solidFill>
          <a:ln>
            <a:noFill/>
          </a:ln>
        </p:spPr>
        <p:txBody>
          <a:bodyPr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9A4F3F5-C055-3443-8F4D-415E16E06515}" type="slidenum">
              <a:rPr lang="es-CO" sz="831"/>
              <a:pPr/>
              <a:t>‹Nº›</a:t>
            </a:fld>
            <a:endParaRPr lang="es-CO" sz="831" dirty="0"/>
          </a:p>
        </p:txBody>
      </p:sp>
      <p:sp>
        <p:nvSpPr>
          <p:cNvPr id="5" name="Marcador de pie de página 4">
            <a:extLst>
              <a:ext uri="{FF2B5EF4-FFF2-40B4-BE49-F238E27FC236}">
                <a16:creationId xmlns:a16="http://schemas.microsoft.com/office/drawing/2014/main" id="{D8180E82-BAFE-6DF8-3D9B-2FC92EE1DDD3}"/>
              </a:ext>
            </a:extLst>
          </p:cNvPr>
          <p:cNvSpPr txBox="1">
            <a:spLocks/>
          </p:cNvSpPr>
          <p:nvPr userDrawn="1"/>
        </p:nvSpPr>
        <p:spPr>
          <a:xfrm>
            <a:off x="0" y="8950298"/>
            <a:ext cx="6229451" cy="192666"/>
          </a:xfrm>
          <a:prstGeom prst="rect">
            <a:avLst/>
          </a:prstGeom>
          <a:solidFill>
            <a:srgbClr val="94C11F"/>
          </a:solidFill>
          <a:ln>
            <a:noFill/>
          </a:ln>
        </p:spPr>
        <p:txBody>
          <a:bodyPr anchor="ct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s-ES" sz="969" b="1" dirty="0"/>
              <a:t>PLAN ESTRATÉGICO 2020 – 2028 </a:t>
            </a:r>
            <a:r>
              <a:rPr lang="es-ES" sz="969" b="1" dirty="0">
                <a:sym typeface="Symbol" panose="05050102010706020507" pitchFamily="18" charset="2"/>
              </a:rPr>
              <a:t></a:t>
            </a:r>
            <a:r>
              <a:rPr lang="pt-BR" sz="969" b="1" dirty="0">
                <a:sym typeface="Symbol" panose="05050102010706020507" pitchFamily="18" charset="2"/>
              </a:rPr>
              <a:t> AGUAS Y AGUAS DE PEREIRA </a:t>
            </a:r>
          </a:p>
        </p:txBody>
      </p:sp>
    </p:spTree>
    <p:extLst>
      <p:ext uri="{BB962C8B-B14F-4D97-AF65-F5344CB8AC3E}">
        <p14:creationId xmlns:p14="http://schemas.microsoft.com/office/powerpoint/2010/main" val="358651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A304AB00-535D-420E-AC63-2809D208AA1E}" type="datetimeFigureOut">
              <a:rPr lang="es-AR" smtClean="0"/>
              <a:t>30/6/2022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7C3213A-1533-4CBD-8464-00B4EEF92668}" type="slidenum">
              <a:rPr lang="es-AR" smtClean="0"/>
              <a:t>‹Nº›</a:t>
            </a:fld>
            <a:endParaRPr lang="es-AR"/>
          </a:p>
        </p:txBody>
      </p:sp>
    </p:spTree>
    <p:extLst>
      <p:ext uri="{BB962C8B-B14F-4D97-AF65-F5344CB8AC3E}">
        <p14:creationId xmlns:p14="http://schemas.microsoft.com/office/powerpoint/2010/main" val="4160979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23" y="2279662"/>
            <a:ext cx="5915025" cy="3803649"/>
          </a:xfrm>
        </p:spPr>
        <p:txBody>
          <a:bodyPr anchor="b"/>
          <a:lstStyle>
            <a:lvl1pPr>
              <a:defRPr sz="4500"/>
            </a:lvl1pPr>
          </a:lstStyle>
          <a:p>
            <a:r>
              <a:rPr lang="es-ES"/>
              <a:t>Haga clic para modificar el estilo de título del patrón</a:t>
            </a:r>
            <a:endParaRPr lang="en-US"/>
          </a:p>
        </p:txBody>
      </p:sp>
      <p:sp>
        <p:nvSpPr>
          <p:cNvPr id="3" name="Text Placeholder 2"/>
          <p:cNvSpPr>
            <a:spLocks noGrp="1"/>
          </p:cNvSpPr>
          <p:nvPr>
            <p:ph type="body" idx="1"/>
          </p:nvPr>
        </p:nvSpPr>
        <p:spPr>
          <a:xfrm>
            <a:off x="467923" y="6119295"/>
            <a:ext cx="5915025" cy="2000249"/>
          </a:xfrm>
        </p:spPr>
        <p:txBody>
          <a:bodyPr/>
          <a:lstStyle>
            <a:lvl1pPr marL="0" indent="0">
              <a:buNone/>
              <a:defRPr sz="1800">
                <a:solidFill>
                  <a:schemeClr val="tx1"/>
                </a:solidFill>
              </a:defRPr>
            </a:lvl1pPr>
            <a:lvl2pPr marL="342878" indent="0">
              <a:buNone/>
              <a:defRPr sz="1500">
                <a:solidFill>
                  <a:schemeClr val="tx1">
                    <a:tint val="75000"/>
                  </a:schemeClr>
                </a:solidFill>
              </a:defRPr>
            </a:lvl2pPr>
            <a:lvl3pPr marL="685754" indent="0">
              <a:buNone/>
              <a:defRPr sz="1351">
                <a:solidFill>
                  <a:schemeClr val="tx1">
                    <a:tint val="75000"/>
                  </a:schemeClr>
                </a:solidFill>
              </a:defRPr>
            </a:lvl3pPr>
            <a:lvl4pPr marL="1028630" indent="0">
              <a:buNone/>
              <a:defRPr sz="1200">
                <a:solidFill>
                  <a:schemeClr val="tx1">
                    <a:tint val="75000"/>
                  </a:schemeClr>
                </a:solidFill>
              </a:defRPr>
            </a:lvl4pPr>
            <a:lvl5pPr marL="1371504" indent="0">
              <a:buNone/>
              <a:defRPr sz="1200">
                <a:solidFill>
                  <a:schemeClr val="tx1">
                    <a:tint val="75000"/>
                  </a:schemeClr>
                </a:solidFill>
              </a:defRPr>
            </a:lvl5pPr>
            <a:lvl6pPr marL="1714380" indent="0">
              <a:buNone/>
              <a:defRPr sz="1200">
                <a:solidFill>
                  <a:schemeClr val="tx1">
                    <a:tint val="75000"/>
                  </a:schemeClr>
                </a:solidFill>
              </a:defRPr>
            </a:lvl6pPr>
            <a:lvl7pPr marL="2057258" indent="0">
              <a:buNone/>
              <a:defRPr sz="1200">
                <a:solidFill>
                  <a:schemeClr val="tx1">
                    <a:tint val="75000"/>
                  </a:schemeClr>
                </a:solidFill>
              </a:defRPr>
            </a:lvl7pPr>
            <a:lvl8pPr marL="2400131" indent="0">
              <a:buNone/>
              <a:defRPr sz="1200">
                <a:solidFill>
                  <a:schemeClr val="tx1">
                    <a:tint val="75000"/>
                  </a:schemeClr>
                </a:solidFill>
              </a:defRPr>
            </a:lvl8pPr>
            <a:lvl9pPr marL="2743010" indent="0">
              <a:buNone/>
              <a:defRPr sz="12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304AB00-535D-420E-AC63-2809D208AA1E}" type="datetimeFigureOut">
              <a:rPr lang="es-AR" smtClean="0"/>
              <a:t>30/6/2022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7C3213A-1533-4CBD-8464-00B4EEF92668}" type="slidenum">
              <a:rPr lang="es-AR" smtClean="0"/>
              <a:t>‹Nº›</a:t>
            </a:fld>
            <a:endParaRPr lang="es-AR"/>
          </a:p>
        </p:txBody>
      </p:sp>
    </p:spTree>
    <p:extLst>
      <p:ext uri="{BB962C8B-B14F-4D97-AF65-F5344CB8AC3E}">
        <p14:creationId xmlns:p14="http://schemas.microsoft.com/office/powerpoint/2010/main" val="2155109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71488" y="2434167"/>
            <a:ext cx="2914650" cy="580178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3471863" y="2434167"/>
            <a:ext cx="2914650" cy="580178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A304AB00-535D-420E-AC63-2809D208AA1E}" type="datetimeFigureOut">
              <a:rPr lang="es-AR" smtClean="0"/>
              <a:t>30/6/2022</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27C3213A-1533-4CBD-8464-00B4EEF92668}" type="slidenum">
              <a:rPr lang="es-AR" smtClean="0"/>
              <a:t>‹Nº›</a:t>
            </a:fld>
            <a:endParaRPr lang="es-AR"/>
          </a:p>
        </p:txBody>
      </p:sp>
    </p:spTree>
    <p:extLst>
      <p:ext uri="{BB962C8B-B14F-4D97-AF65-F5344CB8AC3E}">
        <p14:creationId xmlns:p14="http://schemas.microsoft.com/office/powerpoint/2010/main" val="890777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6" y="486846"/>
            <a:ext cx="5915025" cy="1767417"/>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472384" y="2241557"/>
            <a:ext cx="2901255" cy="1098549"/>
          </a:xfrm>
        </p:spPr>
        <p:txBody>
          <a:bodyPr anchor="b"/>
          <a:lstStyle>
            <a:lvl1pPr marL="0" indent="0">
              <a:buNone/>
              <a:defRPr sz="1800" b="1"/>
            </a:lvl1pPr>
            <a:lvl2pPr marL="342878" indent="0">
              <a:buNone/>
              <a:defRPr sz="1500" b="1"/>
            </a:lvl2pPr>
            <a:lvl3pPr marL="685754" indent="0">
              <a:buNone/>
              <a:defRPr sz="1351" b="1"/>
            </a:lvl3pPr>
            <a:lvl4pPr marL="1028630" indent="0">
              <a:buNone/>
              <a:defRPr sz="1200" b="1"/>
            </a:lvl4pPr>
            <a:lvl5pPr marL="1371504" indent="0">
              <a:buNone/>
              <a:defRPr sz="1200" b="1"/>
            </a:lvl5pPr>
            <a:lvl6pPr marL="1714380" indent="0">
              <a:buNone/>
              <a:defRPr sz="1200" b="1"/>
            </a:lvl6pPr>
            <a:lvl7pPr marL="2057258" indent="0">
              <a:buNone/>
              <a:defRPr sz="1200" b="1"/>
            </a:lvl7pPr>
            <a:lvl8pPr marL="2400131" indent="0">
              <a:buNone/>
              <a:defRPr sz="1200" b="1"/>
            </a:lvl8pPr>
            <a:lvl9pPr marL="2743010" indent="0">
              <a:buNone/>
              <a:defRPr sz="1200" b="1"/>
            </a:lvl9pPr>
          </a:lstStyle>
          <a:p>
            <a:pPr lvl="0"/>
            <a:r>
              <a:rPr lang="es-ES"/>
              <a:t>Haga clic para modificar el estilo de texto del patrón</a:t>
            </a:r>
          </a:p>
        </p:txBody>
      </p:sp>
      <p:sp>
        <p:nvSpPr>
          <p:cNvPr id="4" name="Content Placeholder 3"/>
          <p:cNvSpPr>
            <a:spLocks noGrp="1"/>
          </p:cNvSpPr>
          <p:nvPr>
            <p:ph sz="half" idx="2"/>
          </p:nvPr>
        </p:nvSpPr>
        <p:spPr>
          <a:xfrm>
            <a:off x="472384" y="3340101"/>
            <a:ext cx="2901255" cy="491278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3471870" y="2241557"/>
            <a:ext cx="2915543" cy="1098549"/>
          </a:xfrm>
        </p:spPr>
        <p:txBody>
          <a:bodyPr anchor="b"/>
          <a:lstStyle>
            <a:lvl1pPr marL="0" indent="0">
              <a:buNone/>
              <a:defRPr sz="1800" b="1"/>
            </a:lvl1pPr>
            <a:lvl2pPr marL="342878" indent="0">
              <a:buNone/>
              <a:defRPr sz="1500" b="1"/>
            </a:lvl2pPr>
            <a:lvl3pPr marL="685754" indent="0">
              <a:buNone/>
              <a:defRPr sz="1351" b="1"/>
            </a:lvl3pPr>
            <a:lvl4pPr marL="1028630" indent="0">
              <a:buNone/>
              <a:defRPr sz="1200" b="1"/>
            </a:lvl4pPr>
            <a:lvl5pPr marL="1371504" indent="0">
              <a:buNone/>
              <a:defRPr sz="1200" b="1"/>
            </a:lvl5pPr>
            <a:lvl6pPr marL="1714380" indent="0">
              <a:buNone/>
              <a:defRPr sz="1200" b="1"/>
            </a:lvl6pPr>
            <a:lvl7pPr marL="2057258" indent="0">
              <a:buNone/>
              <a:defRPr sz="1200" b="1"/>
            </a:lvl7pPr>
            <a:lvl8pPr marL="2400131" indent="0">
              <a:buNone/>
              <a:defRPr sz="1200" b="1"/>
            </a:lvl8pPr>
            <a:lvl9pPr marL="2743010" indent="0">
              <a:buNone/>
              <a:defRPr sz="1200" b="1"/>
            </a:lvl9pPr>
          </a:lstStyle>
          <a:p>
            <a:pPr lvl="0"/>
            <a:r>
              <a:rPr lang="es-ES"/>
              <a:t>Haga clic para modificar el estilo de texto del patrón</a:t>
            </a:r>
          </a:p>
        </p:txBody>
      </p:sp>
      <p:sp>
        <p:nvSpPr>
          <p:cNvPr id="6" name="Content Placeholder 5"/>
          <p:cNvSpPr>
            <a:spLocks noGrp="1"/>
          </p:cNvSpPr>
          <p:nvPr>
            <p:ph sz="quarter" idx="4"/>
          </p:nvPr>
        </p:nvSpPr>
        <p:spPr>
          <a:xfrm>
            <a:off x="3471870" y="3340101"/>
            <a:ext cx="2915543" cy="491278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A304AB00-535D-420E-AC63-2809D208AA1E}" type="datetimeFigureOut">
              <a:rPr lang="es-AR" smtClean="0"/>
              <a:t>30/6/2022</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27C3213A-1533-4CBD-8464-00B4EEF92668}" type="slidenum">
              <a:rPr lang="es-AR" smtClean="0"/>
              <a:t>‹Nº›</a:t>
            </a:fld>
            <a:endParaRPr lang="es-AR"/>
          </a:p>
        </p:txBody>
      </p:sp>
    </p:spTree>
    <p:extLst>
      <p:ext uri="{BB962C8B-B14F-4D97-AF65-F5344CB8AC3E}">
        <p14:creationId xmlns:p14="http://schemas.microsoft.com/office/powerpoint/2010/main" val="2691489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A304AB00-535D-420E-AC63-2809D208AA1E}" type="datetimeFigureOut">
              <a:rPr lang="es-AR" smtClean="0"/>
              <a:t>30/6/2022</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27C3213A-1533-4CBD-8464-00B4EEF92668}" type="slidenum">
              <a:rPr lang="es-AR" smtClean="0"/>
              <a:t>‹Nº›</a:t>
            </a:fld>
            <a:endParaRPr lang="es-AR"/>
          </a:p>
        </p:txBody>
      </p:sp>
    </p:spTree>
    <p:extLst>
      <p:ext uri="{BB962C8B-B14F-4D97-AF65-F5344CB8AC3E}">
        <p14:creationId xmlns:p14="http://schemas.microsoft.com/office/powerpoint/2010/main" val="691270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04AB00-535D-420E-AC63-2809D208AA1E}" type="datetimeFigureOut">
              <a:rPr lang="es-AR" smtClean="0"/>
              <a:t>30/6/2022</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27C3213A-1533-4CBD-8464-00B4EEF92668}" type="slidenum">
              <a:rPr lang="es-AR" smtClean="0"/>
              <a:t>‹Nº›</a:t>
            </a:fld>
            <a:endParaRPr lang="es-AR"/>
          </a:p>
        </p:txBody>
      </p:sp>
    </p:spTree>
    <p:extLst>
      <p:ext uri="{BB962C8B-B14F-4D97-AF65-F5344CB8AC3E}">
        <p14:creationId xmlns:p14="http://schemas.microsoft.com/office/powerpoint/2010/main" val="4117779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a:p>
        </p:txBody>
      </p:sp>
      <p:sp>
        <p:nvSpPr>
          <p:cNvPr id="3" name="Content Placeholder 2"/>
          <p:cNvSpPr>
            <a:spLocks noGrp="1"/>
          </p:cNvSpPr>
          <p:nvPr>
            <p:ph idx="1"/>
          </p:nvPr>
        </p:nvSpPr>
        <p:spPr>
          <a:xfrm>
            <a:off x="2915551" y="131657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472381" y="2743204"/>
            <a:ext cx="2211884" cy="5082117"/>
          </a:xfrm>
        </p:spPr>
        <p:txBody>
          <a:bodyPr/>
          <a:lstStyle>
            <a:lvl1pPr marL="0" indent="0">
              <a:buNone/>
              <a:defRPr sz="1200"/>
            </a:lvl1pPr>
            <a:lvl2pPr marL="342878" indent="0">
              <a:buNone/>
              <a:defRPr sz="1051"/>
            </a:lvl2pPr>
            <a:lvl3pPr marL="685754" indent="0">
              <a:buNone/>
              <a:defRPr sz="900"/>
            </a:lvl3pPr>
            <a:lvl4pPr marL="1028630" indent="0">
              <a:buNone/>
              <a:defRPr sz="751"/>
            </a:lvl4pPr>
            <a:lvl5pPr marL="1371504" indent="0">
              <a:buNone/>
              <a:defRPr sz="751"/>
            </a:lvl5pPr>
            <a:lvl6pPr marL="1714380" indent="0">
              <a:buNone/>
              <a:defRPr sz="751"/>
            </a:lvl6pPr>
            <a:lvl7pPr marL="2057258" indent="0">
              <a:buNone/>
              <a:defRPr sz="751"/>
            </a:lvl7pPr>
            <a:lvl8pPr marL="2400131" indent="0">
              <a:buNone/>
              <a:defRPr sz="751"/>
            </a:lvl8pPr>
            <a:lvl9pPr marL="2743010" indent="0">
              <a:buNone/>
              <a:defRPr sz="751"/>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A304AB00-535D-420E-AC63-2809D208AA1E}" type="datetimeFigureOut">
              <a:rPr lang="es-AR" smtClean="0"/>
              <a:t>30/6/2022</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27C3213A-1533-4CBD-8464-00B4EEF92668}" type="slidenum">
              <a:rPr lang="es-AR" smtClean="0"/>
              <a:t>‹Nº›</a:t>
            </a:fld>
            <a:endParaRPr lang="es-AR"/>
          </a:p>
        </p:txBody>
      </p:sp>
    </p:spTree>
    <p:extLst>
      <p:ext uri="{BB962C8B-B14F-4D97-AF65-F5344CB8AC3E}">
        <p14:creationId xmlns:p14="http://schemas.microsoft.com/office/powerpoint/2010/main" val="3943852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2915551" y="1316579"/>
            <a:ext cx="3471863" cy="6498167"/>
          </a:xfrm>
        </p:spPr>
        <p:txBody>
          <a:bodyPr anchor="t"/>
          <a:lstStyle>
            <a:lvl1pPr marL="0" indent="0">
              <a:buNone/>
              <a:defRPr sz="2400"/>
            </a:lvl1pPr>
            <a:lvl2pPr marL="342878" indent="0">
              <a:buNone/>
              <a:defRPr sz="2100"/>
            </a:lvl2pPr>
            <a:lvl3pPr marL="685754" indent="0">
              <a:buNone/>
              <a:defRPr sz="1800"/>
            </a:lvl3pPr>
            <a:lvl4pPr marL="1028630" indent="0">
              <a:buNone/>
              <a:defRPr sz="1500"/>
            </a:lvl4pPr>
            <a:lvl5pPr marL="1371504" indent="0">
              <a:buNone/>
              <a:defRPr sz="1500"/>
            </a:lvl5pPr>
            <a:lvl6pPr marL="1714380" indent="0">
              <a:buNone/>
              <a:defRPr sz="1500"/>
            </a:lvl6pPr>
            <a:lvl7pPr marL="2057258" indent="0">
              <a:buNone/>
              <a:defRPr sz="1500"/>
            </a:lvl7pPr>
            <a:lvl8pPr marL="2400131" indent="0">
              <a:buNone/>
              <a:defRPr sz="1500"/>
            </a:lvl8pPr>
            <a:lvl9pPr marL="2743010" indent="0">
              <a:buNone/>
              <a:defRPr sz="1500"/>
            </a:lvl9pPr>
          </a:lstStyle>
          <a:p>
            <a:r>
              <a:rPr lang="es-ES"/>
              <a:t>Haga clic en el icono para agregar una imagen</a:t>
            </a:r>
            <a:endParaRPr lang="en-US"/>
          </a:p>
        </p:txBody>
      </p:sp>
      <p:sp>
        <p:nvSpPr>
          <p:cNvPr id="4" name="Text Placeholder 3"/>
          <p:cNvSpPr>
            <a:spLocks noGrp="1"/>
          </p:cNvSpPr>
          <p:nvPr>
            <p:ph type="body" sz="half" idx="2"/>
          </p:nvPr>
        </p:nvSpPr>
        <p:spPr>
          <a:xfrm>
            <a:off x="472381" y="2743204"/>
            <a:ext cx="2211884" cy="5082117"/>
          </a:xfrm>
        </p:spPr>
        <p:txBody>
          <a:bodyPr/>
          <a:lstStyle>
            <a:lvl1pPr marL="0" indent="0">
              <a:buNone/>
              <a:defRPr sz="1200"/>
            </a:lvl1pPr>
            <a:lvl2pPr marL="342878" indent="0">
              <a:buNone/>
              <a:defRPr sz="1051"/>
            </a:lvl2pPr>
            <a:lvl3pPr marL="685754" indent="0">
              <a:buNone/>
              <a:defRPr sz="900"/>
            </a:lvl3pPr>
            <a:lvl4pPr marL="1028630" indent="0">
              <a:buNone/>
              <a:defRPr sz="751"/>
            </a:lvl4pPr>
            <a:lvl5pPr marL="1371504" indent="0">
              <a:buNone/>
              <a:defRPr sz="751"/>
            </a:lvl5pPr>
            <a:lvl6pPr marL="1714380" indent="0">
              <a:buNone/>
              <a:defRPr sz="751"/>
            </a:lvl6pPr>
            <a:lvl7pPr marL="2057258" indent="0">
              <a:buNone/>
              <a:defRPr sz="751"/>
            </a:lvl7pPr>
            <a:lvl8pPr marL="2400131" indent="0">
              <a:buNone/>
              <a:defRPr sz="751"/>
            </a:lvl8pPr>
            <a:lvl9pPr marL="2743010" indent="0">
              <a:buNone/>
              <a:defRPr sz="751"/>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A304AB00-535D-420E-AC63-2809D208AA1E}" type="datetimeFigureOut">
              <a:rPr lang="es-AR" smtClean="0"/>
              <a:t>30/6/2022</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27C3213A-1533-4CBD-8464-00B4EEF92668}" type="slidenum">
              <a:rPr lang="es-AR" smtClean="0"/>
              <a:t>‹Nº›</a:t>
            </a:fld>
            <a:endParaRPr lang="es-AR"/>
          </a:p>
        </p:txBody>
      </p:sp>
    </p:spTree>
    <p:extLst>
      <p:ext uri="{BB962C8B-B14F-4D97-AF65-F5344CB8AC3E}">
        <p14:creationId xmlns:p14="http://schemas.microsoft.com/office/powerpoint/2010/main" val="3996632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91" y="486846"/>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471491" y="2434167"/>
            <a:ext cx="5915025" cy="5801784"/>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471488" y="847514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304AB00-535D-420E-AC63-2809D208AA1E}" type="datetimeFigureOut">
              <a:rPr lang="es-AR" smtClean="0"/>
              <a:t>30/6/2022</a:t>
            </a:fld>
            <a:endParaRPr lang="es-AR"/>
          </a:p>
        </p:txBody>
      </p:sp>
      <p:sp>
        <p:nvSpPr>
          <p:cNvPr id="5" name="Footer Placeholder 4"/>
          <p:cNvSpPr>
            <a:spLocks noGrp="1"/>
          </p:cNvSpPr>
          <p:nvPr>
            <p:ph type="ftr" sz="quarter" idx="3"/>
          </p:nvPr>
        </p:nvSpPr>
        <p:spPr>
          <a:xfrm>
            <a:off x="2271716" y="847514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4843463" y="847514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27C3213A-1533-4CBD-8464-00B4EEF92668}" type="slidenum">
              <a:rPr lang="es-AR" smtClean="0"/>
              <a:t>‹Nº›</a:t>
            </a:fld>
            <a:endParaRPr lang="es-AR"/>
          </a:p>
        </p:txBody>
      </p:sp>
    </p:spTree>
    <p:extLst>
      <p:ext uri="{BB962C8B-B14F-4D97-AF65-F5344CB8AC3E}">
        <p14:creationId xmlns:p14="http://schemas.microsoft.com/office/powerpoint/2010/main" val="40424548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32" r:id="rId12"/>
  </p:sldLayoutIdLst>
  <p:txStyles>
    <p:titleStyle>
      <a:lvl1pPr algn="l" defTabSz="68575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8" indent="-171438" algn="l" defTabSz="685754"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14" indent="-171438" algn="l" defTabSz="68575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89" indent="-171438" algn="l" defTabSz="68575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67" indent="-171438" algn="l" defTabSz="685754"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43" indent="-171438" algn="l" defTabSz="685754"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20" indent="-171438" algn="l" defTabSz="685754"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95" indent="-171438" algn="l" defTabSz="685754"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70" indent="-171438" algn="l" defTabSz="685754"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46" indent="-171438" algn="l" defTabSz="685754"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54" rtl="0" eaLnBrk="1" latinLnBrk="0" hangingPunct="1">
        <a:defRPr sz="1351" kern="1200">
          <a:solidFill>
            <a:schemeClr val="tx1"/>
          </a:solidFill>
          <a:latin typeface="+mn-lt"/>
          <a:ea typeface="+mn-ea"/>
          <a:cs typeface="+mn-cs"/>
        </a:defRPr>
      </a:lvl1pPr>
      <a:lvl2pPr marL="342878" algn="l" defTabSz="685754" rtl="0" eaLnBrk="1" latinLnBrk="0" hangingPunct="1">
        <a:defRPr sz="1351" kern="1200">
          <a:solidFill>
            <a:schemeClr val="tx1"/>
          </a:solidFill>
          <a:latin typeface="+mn-lt"/>
          <a:ea typeface="+mn-ea"/>
          <a:cs typeface="+mn-cs"/>
        </a:defRPr>
      </a:lvl2pPr>
      <a:lvl3pPr marL="685754" algn="l" defTabSz="685754" rtl="0" eaLnBrk="1" latinLnBrk="0" hangingPunct="1">
        <a:defRPr sz="1351" kern="1200">
          <a:solidFill>
            <a:schemeClr val="tx1"/>
          </a:solidFill>
          <a:latin typeface="+mn-lt"/>
          <a:ea typeface="+mn-ea"/>
          <a:cs typeface="+mn-cs"/>
        </a:defRPr>
      </a:lvl3pPr>
      <a:lvl4pPr marL="1028630" algn="l" defTabSz="685754" rtl="0" eaLnBrk="1" latinLnBrk="0" hangingPunct="1">
        <a:defRPr sz="1351" kern="1200">
          <a:solidFill>
            <a:schemeClr val="tx1"/>
          </a:solidFill>
          <a:latin typeface="+mn-lt"/>
          <a:ea typeface="+mn-ea"/>
          <a:cs typeface="+mn-cs"/>
        </a:defRPr>
      </a:lvl4pPr>
      <a:lvl5pPr marL="1371504" algn="l" defTabSz="685754" rtl="0" eaLnBrk="1" latinLnBrk="0" hangingPunct="1">
        <a:defRPr sz="1351" kern="1200">
          <a:solidFill>
            <a:schemeClr val="tx1"/>
          </a:solidFill>
          <a:latin typeface="+mn-lt"/>
          <a:ea typeface="+mn-ea"/>
          <a:cs typeface="+mn-cs"/>
        </a:defRPr>
      </a:lvl5pPr>
      <a:lvl6pPr marL="1714380" algn="l" defTabSz="685754" rtl="0" eaLnBrk="1" latinLnBrk="0" hangingPunct="1">
        <a:defRPr sz="1351" kern="1200">
          <a:solidFill>
            <a:schemeClr val="tx1"/>
          </a:solidFill>
          <a:latin typeface="+mn-lt"/>
          <a:ea typeface="+mn-ea"/>
          <a:cs typeface="+mn-cs"/>
        </a:defRPr>
      </a:lvl6pPr>
      <a:lvl7pPr marL="2057258" algn="l" defTabSz="685754" rtl="0" eaLnBrk="1" latinLnBrk="0" hangingPunct="1">
        <a:defRPr sz="1351" kern="1200">
          <a:solidFill>
            <a:schemeClr val="tx1"/>
          </a:solidFill>
          <a:latin typeface="+mn-lt"/>
          <a:ea typeface="+mn-ea"/>
          <a:cs typeface="+mn-cs"/>
        </a:defRPr>
      </a:lvl7pPr>
      <a:lvl8pPr marL="2400131" algn="l" defTabSz="685754" rtl="0" eaLnBrk="1" latinLnBrk="0" hangingPunct="1">
        <a:defRPr sz="1351" kern="1200">
          <a:solidFill>
            <a:schemeClr val="tx1"/>
          </a:solidFill>
          <a:latin typeface="+mn-lt"/>
          <a:ea typeface="+mn-ea"/>
          <a:cs typeface="+mn-cs"/>
        </a:defRPr>
      </a:lvl8pPr>
      <a:lvl9pPr marL="2743010" algn="l" defTabSz="685754"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powerbi.microsoft.com/es-es/"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descr="rectángulo de color"/>
          <p:cNvSpPr/>
          <p:nvPr/>
        </p:nvSpPr>
        <p:spPr>
          <a:xfrm>
            <a:off x="-1158" y="765929"/>
            <a:ext cx="4880459" cy="2902406"/>
          </a:xfrm>
          <a:prstGeom prst="rect">
            <a:avLst/>
          </a:prstGeom>
          <a:solidFill>
            <a:srgbClr val="6CCF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endParaRPr lang="es-AR"/>
          </a:p>
        </p:txBody>
      </p:sp>
      <p:sp>
        <p:nvSpPr>
          <p:cNvPr id="16" name="Rectángulo 15" descr="rectángulo de color"/>
          <p:cNvSpPr/>
          <p:nvPr/>
        </p:nvSpPr>
        <p:spPr>
          <a:xfrm>
            <a:off x="3" y="1677363"/>
            <a:ext cx="184731" cy="369332"/>
          </a:xfrm>
          <a:prstGeom prst="rect">
            <a:avLst/>
          </a:prstGeom>
          <a:solidFill>
            <a:srgbClr val="426E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spAutoFit/>
          </a:bodyPr>
          <a:lstStyle/>
          <a:p>
            <a:endParaRPr lang="es-AR"/>
          </a:p>
        </p:txBody>
      </p:sp>
      <p:sp>
        <p:nvSpPr>
          <p:cNvPr id="6" name="Rectángulo: Una sola esquina cortada 4" descr="rectángulo de color"/>
          <p:cNvSpPr/>
          <p:nvPr/>
        </p:nvSpPr>
        <p:spPr>
          <a:xfrm flipV="1">
            <a:off x="3307" y="5322705"/>
            <a:ext cx="4686935" cy="1570991"/>
          </a:xfrm>
          <a:prstGeom prst="snip1Rect">
            <a:avLst>
              <a:gd name="adj" fmla="val 47819"/>
            </a:avLst>
          </a:prstGeom>
          <a:solidFill>
            <a:schemeClr val="accent1">
              <a:lumMod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3" name="CuadroTexto 2"/>
          <p:cNvSpPr txBox="1"/>
          <p:nvPr/>
        </p:nvSpPr>
        <p:spPr>
          <a:xfrm>
            <a:off x="145475" y="5569528"/>
            <a:ext cx="3457228" cy="1077218"/>
          </a:xfrm>
          <a:prstGeom prst="rect">
            <a:avLst/>
          </a:prstGeom>
          <a:noFill/>
        </p:spPr>
        <p:txBody>
          <a:bodyPr wrap="none" rtlCol="0">
            <a:spAutoFit/>
          </a:bodyPr>
          <a:lstStyle/>
          <a:p>
            <a:r>
              <a:rPr lang="es-ES" sz="3200" b="1" dirty="0">
                <a:solidFill>
                  <a:schemeClr val="bg1"/>
                </a:solidFill>
              </a:rPr>
              <a:t>Manual Tablero de </a:t>
            </a:r>
          </a:p>
          <a:p>
            <a:pPr algn="ctr"/>
            <a:r>
              <a:rPr lang="es-ES" sz="3200" b="1" dirty="0">
                <a:solidFill>
                  <a:schemeClr val="bg1"/>
                </a:solidFill>
              </a:rPr>
              <a:t>IUS</a:t>
            </a:r>
            <a:endParaRPr lang="es-AR" sz="3200" b="1" dirty="0">
              <a:solidFill>
                <a:schemeClr val="bg1"/>
              </a:solidFill>
            </a:endParaRPr>
          </a:p>
        </p:txBody>
      </p:sp>
      <p:sp>
        <p:nvSpPr>
          <p:cNvPr id="17" name="Rectángulo 16" descr="rectángulo de color"/>
          <p:cNvSpPr/>
          <p:nvPr/>
        </p:nvSpPr>
        <p:spPr>
          <a:xfrm>
            <a:off x="2" y="1677358"/>
            <a:ext cx="184731" cy="369332"/>
          </a:xfrm>
          <a:prstGeom prst="rect">
            <a:avLst/>
          </a:prstGeom>
          <a:solidFill>
            <a:srgbClr val="00A7E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spAutoFit/>
          </a:bodyPr>
          <a:lstStyle/>
          <a:p>
            <a:endParaRPr lang="es-AR"/>
          </a:p>
        </p:txBody>
      </p:sp>
      <p:sp>
        <p:nvSpPr>
          <p:cNvPr id="10" name="Rectángulo 9">
            <a:extLst>
              <a:ext uri="{FF2B5EF4-FFF2-40B4-BE49-F238E27FC236}">
                <a16:creationId xmlns:a16="http://schemas.microsoft.com/office/drawing/2014/main" id="{984E6801-0EAC-E74E-FFE3-A0EEA3795D6C}"/>
              </a:ext>
            </a:extLst>
          </p:cNvPr>
          <p:cNvSpPr/>
          <p:nvPr/>
        </p:nvSpPr>
        <p:spPr>
          <a:xfrm>
            <a:off x="0" y="7586800"/>
            <a:ext cx="6858000" cy="1092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11" name="Imagen 10" descr="Logotipo&#10;&#10;Descripción generada automáticamente">
            <a:extLst>
              <a:ext uri="{FF2B5EF4-FFF2-40B4-BE49-F238E27FC236}">
                <a16:creationId xmlns:a16="http://schemas.microsoft.com/office/drawing/2014/main" id="{61D33E7E-453C-B346-5CEF-F3F6F95F910E}"/>
              </a:ext>
            </a:extLst>
          </p:cNvPr>
          <p:cNvPicPr>
            <a:picLocks noChangeAspect="1"/>
          </p:cNvPicPr>
          <p:nvPr/>
        </p:nvPicPr>
        <p:blipFill>
          <a:blip r:embed="rId2"/>
          <a:stretch>
            <a:fillRect/>
          </a:stretch>
        </p:blipFill>
        <p:spPr>
          <a:xfrm>
            <a:off x="5374078" y="8068761"/>
            <a:ext cx="1260000" cy="485821"/>
          </a:xfrm>
          <a:prstGeom prst="rect">
            <a:avLst/>
          </a:prstGeom>
        </p:spPr>
      </p:pic>
      <p:pic>
        <p:nvPicPr>
          <p:cNvPr id="12" name="Imagen 2" descr="ii_l42uwvdw3">
            <a:extLst>
              <a:ext uri="{FF2B5EF4-FFF2-40B4-BE49-F238E27FC236}">
                <a16:creationId xmlns:a16="http://schemas.microsoft.com/office/drawing/2014/main" id="{BCAE1A4C-1D2B-6FDE-D018-3EAF4D8C4D3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72" t="11294"/>
          <a:stretch/>
        </p:blipFill>
        <p:spPr bwMode="auto">
          <a:xfrm>
            <a:off x="1700010" y="8061113"/>
            <a:ext cx="3528989" cy="517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3" descr="ii_l42uw2wz1">
            <a:extLst>
              <a:ext uri="{FF2B5EF4-FFF2-40B4-BE49-F238E27FC236}">
                <a16:creationId xmlns:a16="http://schemas.microsoft.com/office/drawing/2014/main" id="{D3FD1DE7-762D-3CE0-B7F6-B6DA058D309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455" r="5262" b="14418"/>
          <a:stretch/>
        </p:blipFill>
        <p:spPr bwMode="auto">
          <a:xfrm>
            <a:off x="52871" y="7990648"/>
            <a:ext cx="1563428" cy="65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Mapa isométrico 3d de colombia con bandera nacional. | Vector Premium">
            <a:extLst>
              <a:ext uri="{FF2B5EF4-FFF2-40B4-BE49-F238E27FC236}">
                <a16:creationId xmlns:a16="http://schemas.microsoft.com/office/drawing/2014/main" id="{3AA00978-96E9-0A79-8487-5185E2CDFE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1834" y="994332"/>
            <a:ext cx="3850593" cy="385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382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a libre: Forma 3">
            <a:extLst>
              <a:ext uri="{FF2B5EF4-FFF2-40B4-BE49-F238E27FC236}">
                <a16:creationId xmlns:a16="http://schemas.microsoft.com/office/drawing/2014/main" id="{C0279F97-BA05-4380-AFB6-7C52F6E902D6}"/>
              </a:ext>
            </a:extLst>
          </p:cNvPr>
          <p:cNvSpPr>
            <a:spLocks noChangeAspect="1"/>
          </p:cNvSpPr>
          <p:nvPr/>
        </p:nvSpPr>
        <p:spPr>
          <a:xfrm rot="10800000">
            <a:off x="2" y="-29620"/>
            <a:ext cx="6840000" cy="2242415"/>
          </a:xfrm>
          <a:custGeom>
            <a:avLst/>
            <a:gdLst>
              <a:gd name="connsiteX0" fmla="*/ 7772144 w 7789606"/>
              <a:gd name="connsiteY0" fmla="*/ 0 h 3654465"/>
              <a:gd name="connsiteX1" fmla="*/ 7789606 w 7789606"/>
              <a:gd name="connsiteY1" fmla="*/ 0 h 3654465"/>
              <a:gd name="connsiteX2" fmla="*/ 7789606 w 7789606"/>
              <a:gd name="connsiteY2" fmla="*/ 3654465 h 3654465"/>
              <a:gd name="connsiteX3" fmla="*/ 0 w 7789606"/>
              <a:gd name="connsiteY3" fmla="*/ 3654465 h 3654465"/>
              <a:gd name="connsiteX4" fmla="*/ 0 w 7789606"/>
              <a:gd name="connsiteY4" fmla="*/ 2856368 h 3654465"/>
              <a:gd name="connsiteX5" fmla="*/ 429171 w 7789606"/>
              <a:gd name="connsiteY5" fmla="*/ 2877395 h 3654465"/>
              <a:gd name="connsiteX6" fmla="*/ 2601623 w 7789606"/>
              <a:gd name="connsiteY6" fmla="*/ 2770954 h 3654465"/>
              <a:gd name="connsiteX7" fmla="*/ 7648664 w 7789606"/>
              <a:gd name="connsiteY7" fmla="*/ 241555 h 365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9606" h="3654465">
                <a:moveTo>
                  <a:pt x="7772144" y="0"/>
                </a:moveTo>
                <a:lnTo>
                  <a:pt x="7789606" y="0"/>
                </a:lnTo>
                <a:lnTo>
                  <a:pt x="7789606" y="3654465"/>
                </a:lnTo>
                <a:lnTo>
                  <a:pt x="0" y="3654465"/>
                </a:lnTo>
                <a:lnTo>
                  <a:pt x="0" y="2856368"/>
                </a:lnTo>
                <a:lnTo>
                  <a:pt x="429171" y="2877395"/>
                </a:lnTo>
                <a:cubicBezTo>
                  <a:pt x="1155821" y="2901118"/>
                  <a:pt x="1888673" y="2865801"/>
                  <a:pt x="2601623" y="2770954"/>
                </a:cubicBezTo>
                <a:cubicBezTo>
                  <a:pt x="5016863" y="2449644"/>
                  <a:pt x="6923473" y="1485981"/>
                  <a:pt x="7648664" y="241555"/>
                </a:cubicBezTo>
                <a:close/>
              </a:path>
            </a:pathLst>
          </a:custGeom>
          <a:gradFill>
            <a:gsLst>
              <a:gs pos="80000">
                <a:srgbClr val="426E78">
                  <a:alpha val="7000"/>
                </a:srgbClr>
              </a:gs>
              <a:gs pos="45000">
                <a:srgbClr val="7EADB8">
                  <a:alpha val="21000"/>
                </a:srgbClr>
              </a:gs>
              <a:gs pos="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4" name="Rectangle 2">
            <a:extLst>
              <a:ext uri="{FF2B5EF4-FFF2-40B4-BE49-F238E27FC236}">
                <a16:creationId xmlns:a16="http://schemas.microsoft.com/office/drawing/2014/main" id="{2B2B8A33-B333-EE4C-8431-B035F14527CA}"/>
              </a:ext>
            </a:extLst>
          </p:cNvPr>
          <p:cNvSpPr/>
          <p:nvPr/>
        </p:nvSpPr>
        <p:spPr>
          <a:xfrm>
            <a:off x="580980" y="1070261"/>
            <a:ext cx="5678037" cy="461665"/>
          </a:xfrm>
          <a:prstGeom prst="rect">
            <a:avLst/>
          </a:prstGeom>
        </p:spPr>
        <p:txBody>
          <a:bodyPr wrap="square" lIns="0">
            <a:spAutoFit/>
          </a:bodyPr>
          <a:lstStyle/>
          <a:p>
            <a:pPr algn="ctr"/>
            <a:r>
              <a:rPr lang="es-ES" sz="2400" b="1" dirty="0">
                <a:solidFill>
                  <a:srgbClr val="426E78"/>
                </a:solidFill>
              </a:rPr>
              <a:t>INSTRUCTIVO DE USO</a:t>
            </a:r>
          </a:p>
        </p:txBody>
      </p:sp>
      <p:sp>
        <p:nvSpPr>
          <p:cNvPr id="6" name="Rectangle 3">
            <a:extLst>
              <a:ext uri="{FF2B5EF4-FFF2-40B4-BE49-F238E27FC236}">
                <a16:creationId xmlns:a16="http://schemas.microsoft.com/office/drawing/2014/main" id="{9A1827EE-1791-934E-B08E-244D084F27AB}"/>
              </a:ext>
            </a:extLst>
          </p:cNvPr>
          <p:cNvSpPr/>
          <p:nvPr/>
        </p:nvSpPr>
        <p:spPr>
          <a:xfrm>
            <a:off x="580981" y="2212795"/>
            <a:ext cx="5678037" cy="2123658"/>
          </a:xfrm>
          <a:prstGeom prst="rect">
            <a:avLst/>
          </a:prstGeom>
        </p:spPr>
        <p:txBody>
          <a:bodyPr wrap="square" lIns="83077" rIns="83077">
            <a:spAutoFit/>
          </a:bodyPr>
          <a:lstStyle/>
          <a:p>
            <a:pPr algn="just"/>
            <a:r>
              <a:rPr lang="es-AR" sz="1200" dirty="0">
                <a:solidFill>
                  <a:prstClr val="black"/>
                </a:solidFill>
              </a:rPr>
              <a:t>En Excel:</a:t>
            </a:r>
          </a:p>
          <a:p>
            <a:pPr algn="just"/>
            <a:r>
              <a:rPr lang="es-AR" sz="1200" dirty="0">
                <a:solidFill>
                  <a:prstClr val="black"/>
                </a:solidFill>
              </a:rPr>
              <a:t>Las pestañas de color azul son de carácter visual.</a:t>
            </a:r>
          </a:p>
          <a:p>
            <a:pPr algn="just"/>
            <a:r>
              <a:rPr lang="es-AR" sz="1200" dirty="0">
                <a:solidFill>
                  <a:prstClr val="black"/>
                </a:solidFill>
              </a:rPr>
              <a:t>Las pestañas de color verde son de uso manual, se deben llenar por los responsables a cargo de dichos indicadores para su validación.</a:t>
            </a:r>
          </a:p>
          <a:p>
            <a:pPr algn="just"/>
            <a:r>
              <a:rPr lang="es-AR" sz="1200" dirty="0">
                <a:solidFill>
                  <a:prstClr val="black"/>
                </a:solidFill>
              </a:rPr>
              <a:t>Las pestañas de color gris no deben modificarse, son la base de datos para actualizar los gráficos del </a:t>
            </a:r>
            <a:r>
              <a:rPr lang="es-AR" sz="1200" dirty="0" err="1">
                <a:solidFill>
                  <a:prstClr val="black"/>
                </a:solidFill>
              </a:rPr>
              <a:t>Power</a:t>
            </a:r>
            <a:r>
              <a:rPr lang="es-AR" sz="1200" dirty="0">
                <a:solidFill>
                  <a:prstClr val="black"/>
                </a:solidFill>
              </a:rPr>
              <a:t> BI y se actualizan en función de la solapa “Calculo IUS”.</a:t>
            </a:r>
          </a:p>
          <a:p>
            <a:pPr algn="just"/>
            <a:endParaRPr lang="es-AR" sz="1200" dirty="0">
              <a:solidFill>
                <a:prstClr val="black"/>
              </a:solidFill>
              <a:highlight>
                <a:srgbClr val="FFFF00"/>
              </a:highlight>
            </a:endParaRPr>
          </a:p>
          <a:p>
            <a:pPr algn="just"/>
            <a:r>
              <a:rPr lang="es-AR" sz="1200" dirty="0">
                <a:solidFill>
                  <a:prstClr val="black"/>
                </a:solidFill>
              </a:rPr>
              <a:t>En Power BI:</a:t>
            </a:r>
          </a:p>
          <a:p>
            <a:pPr algn="just"/>
            <a:r>
              <a:rPr lang="es-AR" sz="1200" dirty="0">
                <a:solidFill>
                  <a:prstClr val="black"/>
                </a:solidFill>
              </a:rPr>
              <a:t>Todas las planillas son de carácter visual con permiso de interactuar mediante filtros.</a:t>
            </a:r>
          </a:p>
          <a:p>
            <a:pPr algn="just"/>
            <a:r>
              <a:rPr lang="es-AR" sz="1200" dirty="0">
                <a:solidFill>
                  <a:prstClr val="black"/>
                </a:solidFill>
              </a:rPr>
              <a:t>Dentro del Power BI para utilizar los botones y los filtros de las solapas, se debe hacer “click” apretando la tecla ctrl.</a:t>
            </a:r>
          </a:p>
        </p:txBody>
      </p:sp>
      <p:sp>
        <p:nvSpPr>
          <p:cNvPr id="9" name="Rectangle 3">
            <a:extLst>
              <a:ext uri="{FF2B5EF4-FFF2-40B4-BE49-F238E27FC236}">
                <a16:creationId xmlns:a16="http://schemas.microsoft.com/office/drawing/2014/main" id="{9A1827EE-1791-934E-B08E-244D084F27AB}"/>
              </a:ext>
            </a:extLst>
          </p:cNvPr>
          <p:cNvSpPr/>
          <p:nvPr/>
        </p:nvSpPr>
        <p:spPr>
          <a:xfrm>
            <a:off x="589981" y="4344991"/>
            <a:ext cx="5678037" cy="646331"/>
          </a:xfrm>
          <a:prstGeom prst="rect">
            <a:avLst/>
          </a:prstGeom>
        </p:spPr>
        <p:txBody>
          <a:bodyPr wrap="square" lIns="83077" rIns="83077">
            <a:spAutoFit/>
          </a:bodyPr>
          <a:lstStyle/>
          <a:p>
            <a:r>
              <a:rPr lang="es-ES" sz="1200" dirty="0"/>
              <a:t>A continuación, se instruye sobre las siguientes pestañas del archivo en Excel:</a:t>
            </a:r>
            <a:endParaRPr lang="es-AR" sz="1200" dirty="0"/>
          </a:p>
          <a:p>
            <a:pPr marL="171450" indent="-171450">
              <a:buFont typeface="Arial" panose="020B0604020202020204" pitchFamily="34" charset="0"/>
              <a:buChar char="•"/>
            </a:pPr>
            <a:r>
              <a:rPr lang="es-AR" sz="1200" dirty="0"/>
              <a:t>Calculo del IUS</a:t>
            </a:r>
          </a:p>
          <a:p>
            <a:pPr marL="171450" lvl="0" indent="-171450">
              <a:buFont typeface="Arial" panose="020B0604020202020204" pitchFamily="34" charset="0"/>
              <a:buChar char="•"/>
            </a:pPr>
            <a:r>
              <a:rPr lang="es-AR" sz="1200" dirty="0"/>
              <a:t>Tablero de control</a:t>
            </a:r>
          </a:p>
        </p:txBody>
      </p:sp>
      <p:sp>
        <p:nvSpPr>
          <p:cNvPr id="10" name="Rectangle 2">
            <a:extLst>
              <a:ext uri="{FF2B5EF4-FFF2-40B4-BE49-F238E27FC236}">
                <a16:creationId xmlns:a16="http://schemas.microsoft.com/office/drawing/2014/main" id="{2B2B8A33-B333-EE4C-8431-B035F14527CA}"/>
              </a:ext>
            </a:extLst>
          </p:cNvPr>
          <p:cNvSpPr/>
          <p:nvPr/>
        </p:nvSpPr>
        <p:spPr>
          <a:xfrm>
            <a:off x="589981" y="1793210"/>
            <a:ext cx="5678037" cy="400110"/>
          </a:xfrm>
          <a:prstGeom prst="rect">
            <a:avLst/>
          </a:prstGeom>
        </p:spPr>
        <p:txBody>
          <a:bodyPr wrap="square" lIns="0">
            <a:spAutoFit/>
          </a:bodyPr>
          <a:lstStyle/>
          <a:p>
            <a:r>
              <a:rPr lang="es-ES" sz="2000" b="1" dirty="0">
                <a:solidFill>
                  <a:srgbClr val="426E78"/>
                </a:solidFill>
              </a:rPr>
              <a:t>Comentarios Generales</a:t>
            </a:r>
          </a:p>
        </p:txBody>
      </p:sp>
      <p:sp>
        <p:nvSpPr>
          <p:cNvPr id="11" name="Forma libre: Forma 3">
            <a:extLst>
              <a:ext uri="{FF2B5EF4-FFF2-40B4-BE49-F238E27FC236}">
                <a16:creationId xmlns:a16="http://schemas.microsoft.com/office/drawing/2014/main" id="{C0279F97-BA05-4380-AFB6-7C52F6E902D6}"/>
              </a:ext>
            </a:extLst>
          </p:cNvPr>
          <p:cNvSpPr>
            <a:spLocks noChangeAspect="1"/>
          </p:cNvSpPr>
          <p:nvPr/>
        </p:nvSpPr>
        <p:spPr>
          <a:xfrm>
            <a:off x="0" y="5609173"/>
            <a:ext cx="6840000" cy="3519539"/>
          </a:xfrm>
          <a:custGeom>
            <a:avLst/>
            <a:gdLst>
              <a:gd name="connsiteX0" fmla="*/ 7772144 w 7789606"/>
              <a:gd name="connsiteY0" fmla="*/ 0 h 3654465"/>
              <a:gd name="connsiteX1" fmla="*/ 7789606 w 7789606"/>
              <a:gd name="connsiteY1" fmla="*/ 0 h 3654465"/>
              <a:gd name="connsiteX2" fmla="*/ 7789606 w 7789606"/>
              <a:gd name="connsiteY2" fmla="*/ 3654465 h 3654465"/>
              <a:gd name="connsiteX3" fmla="*/ 0 w 7789606"/>
              <a:gd name="connsiteY3" fmla="*/ 3654465 h 3654465"/>
              <a:gd name="connsiteX4" fmla="*/ 0 w 7789606"/>
              <a:gd name="connsiteY4" fmla="*/ 2856368 h 3654465"/>
              <a:gd name="connsiteX5" fmla="*/ 429171 w 7789606"/>
              <a:gd name="connsiteY5" fmla="*/ 2877395 h 3654465"/>
              <a:gd name="connsiteX6" fmla="*/ 2601623 w 7789606"/>
              <a:gd name="connsiteY6" fmla="*/ 2770954 h 3654465"/>
              <a:gd name="connsiteX7" fmla="*/ 7648664 w 7789606"/>
              <a:gd name="connsiteY7" fmla="*/ 241555 h 365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9606" h="3654465">
                <a:moveTo>
                  <a:pt x="7772144" y="0"/>
                </a:moveTo>
                <a:lnTo>
                  <a:pt x="7789606" y="0"/>
                </a:lnTo>
                <a:lnTo>
                  <a:pt x="7789606" y="3654465"/>
                </a:lnTo>
                <a:lnTo>
                  <a:pt x="0" y="3654465"/>
                </a:lnTo>
                <a:lnTo>
                  <a:pt x="0" y="2856368"/>
                </a:lnTo>
                <a:lnTo>
                  <a:pt x="429171" y="2877395"/>
                </a:lnTo>
                <a:cubicBezTo>
                  <a:pt x="1155821" y="2901118"/>
                  <a:pt x="1888673" y="2865801"/>
                  <a:pt x="2601623" y="2770954"/>
                </a:cubicBezTo>
                <a:cubicBezTo>
                  <a:pt x="5016863" y="2449644"/>
                  <a:pt x="6923473" y="1485981"/>
                  <a:pt x="7648664" y="241555"/>
                </a:cubicBezTo>
                <a:close/>
              </a:path>
            </a:pathLst>
          </a:custGeom>
          <a:gradFill>
            <a:gsLst>
              <a:gs pos="76000">
                <a:srgbClr val="426E78">
                  <a:alpha val="20000"/>
                </a:srgbClr>
              </a:gs>
              <a:gs pos="45000">
                <a:srgbClr val="7EADB8">
                  <a:alpha val="12000"/>
                </a:srgbClr>
              </a:gs>
              <a:gs pos="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12" name="Forma libre: Forma 4">
            <a:extLst>
              <a:ext uri="{FF2B5EF4-FFF2-40B4-BE49-F238E27FC236}">
                <a16:creationId xmlns:a16="http://schemas.microsoft.com/office/drawing/2014/main" id="{77F2258F-9772-432A-8DD9-CD8D31C1308A}"/>
              </a:ext>
            </a:extLst>
          </p:cNvPr>
          <p:cNvSpPr>
            <a:spLocks noChangeAspect="1"/>
          </p:cNvSpPr>
          <p:nvPr/>
        </p:nvSpPr>
        <p:spPr bwMode="auto">
          <a:xfrm>
            <a:off x="0" y="6970910"/>
            <a:ext cx="6840000" cy="2162721"/>
          </a:xfrm>
          <a:custGeom>
            <a:avLst/>
            <a:gdLst>
              <a:gd name="connsiteX0" fmla="*/ 7789606 w 7789606"/>
              <a:gd name="connsiteY0" fmla="*/ 0 h 2514600"/>
              <a:gd name="connsiteX1" fmla="*/ 7789606 w 7789606"/>
              <a:gd name="connsiteY1" fmla="*/ 2360167 h 2514600"/>
              <a:gd name="connsiteX2" fmla="*/ 7789606 w 7789606"/>
              <a:gd name="connsiteY2" fmla="*/ 2514600 h 2514600"/>
              <a:gd name="connsiteX3" fmla="*/ 0 w 7789606"/>
              <a:gd name="connsiteY3" fmla="*/ 2514600 h 2514600"/>
              <a:gd name="connsiteX4" fmla="*/ 0 w 7789606"/>
              <a:gd name="connsiteY4" fmla="*/ 2507805 h 2514600"/>
              <a:gd name="connsiteX5" fmla="*/ 0 w 7789606"/>
              <a:gd name="connsiteY5" fmla="*/ 225384 h 2514600"/>
              <a:gd name="connsiteX6" fmla="*/ 7789606 w 7789606"/>
              <a:gd name="connsiteY6"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89606" h="2514600">
                <a:moveTo>
                  <a:pt x="7789606" y="0"/>
                </a:moveTo>
                <a:cubicBezTo>
                  <a:pt x="7789606" y="0"/>
                  <a:pt x="7789606" y="0"/>
                  <a:pt x="7789606" y="2360167"/>
                </a:cubicBezTo>
                <a:lnTo>
                  <a:pt x="7789606" y="2514600"/>
                </a:lnTo>
                <a:lnTo>
                  <a:pt x="0" y="2514600"/>
                </a:lnTo>
                <a:lnTo>
                  <a:pt x="0" y="2507805"/>
                </a:lnTo>
                <a:cubicBezTo>
                  <a:pt x="0" y="2123448"/>
                  <a:pt x="0" y="1440145"/>
                  <a:pt x="0" y="225384"/>
                </a:cubicBezTo>
                <a:cubicBezTo>
                  <a:pt x="2368397" y="954749"/>
                  <a:pt x="6207492" y="1098744"/>
                  <a:pt x="7789606" y="0"/>
                </a:cubicBezTo>
                <a:close/>
              </a:path>
            </a:pathLst>
          </a:custGeom>
          <a:gradFill>
            <a:gsLst>
              <a:gs pos="91000">
                <a:srgbClr val="426E78">
                  <a:alpha val="8000"/>
                </a:srgbClr>
              </a:gs>
              <a:gs pos="68000">
                <a:srgbClr val="002060">
                  <a:alpha val="0"/>
                </a:srgbClr>
              </a:gs>
              <a:gs pos="28000">
                <a:srgbClr val="7EADB8">
                  <a:alpha val="22000"/>
                </a:srgbClr>
              </a:gs>
              <a:gs pos="0">
                <a:schemeClr val="bg1"/>
              </a:gs>
            </a:gsLst>
            <a:lin ang="2700000" scaled="1"/>
          </a:gradFill>
          <a:ln>
            <a:noFill/>
          </a:ln>
        </p:spPr>
        <p:txBody>
          <a:bodyPr vert="horz" wrap="square" lIns="91440" tIns="45720" rIns="91440" bIns="45720" numCol="1" anchor="t" anchorCtr="0" compatLnSpc="1">
            <a:prstTxWarp prst="textNoShape">
              <a:avLst/>
            </a:prstTxWarp>
            <a:noAutofit/>
          </a:bodyPr>
          <a:lstStyle/>
          <a:p>
            <a:endParaRPr lang="es-AR"/>
          </a:p>
        </p:txBody>
      </p:sp>
      <p:sp>
        <p:nvSpPr>
          <p:cNvPr id="14" name="Marcador de número de diapositiva 5">
            <a:extLst>
              <a:ext uri="{FF2B5EF4-FFF2-40B4-BE49-F238E27FC236}">
                <a16:creationId xmlns:a16="http://schemas.microsoft.com/office/drawing/2014/main" id="{0767F590-E2D7-B463-9A6E-DA337FD1515A}"/>
              </a:ext>
            </a:extLst>
          </p:cNvPr>
          <p:cNvSpPr txBox="1">
            <a:spLocks/>
          </p:cNvSpPr>
          <p:nvPr/>
        </p:nvSpPr>
        <p:spPr>
          <a:xfrm>
            <a:off x="6238183" y="8950299"/>
            <a:ext cx="611639" cy="192667"/>
          </a:xfrm>
          <a:prstGeom prst="rect">
            <a:avLst/>
          </a:prstGeom>
          <a:solidFill>
            <a:srgbClr val="002060"/>
          </a:solidFill>
          <a:ln>
            <a:noFill/>
          </a:ln>
        </p:spPr>
        <p:txBody>
          <a:bodyPr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9A4F3F5-C055-3443-8F4D-415E16E06515}" type="slidenum">
              <a:rPr lang="es-CO" sz="831"/>
              <a:pPr/>
              <a:t>10</a:t>
            </a:fld>
            <a:endParaRPr lang="es-CO" sz="831"/>
          </a:p>
        </p:txBody>
      </p:sp>
    </p:spTree>
    <p:extLst>
      <p:ext uri="{BB962C8B-B14F-4D97-AF65-F5344CB8AC3E}">
        <p14:creationId xmlns:p14="http://schemas.microsoft.com/office/powerpoint/2010/main" val="2252067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rma libre: Forma 3">
            <a:extLst>
              <a:ext uri="{FF2B5EF4-FFF2-40B4-BE49-F238E27FC236}">
                <a16:creationId xmlns:a16="http://schemas.microsoft.com/office/drawing/2014/main" id="{C0279F97-BA05-4380-AFB6-7C52F6E902D6}"/>
              </a:ext>
            </a:extLst>
          </p:cNvPr>
          <p:cNvSpPr>
            <a:spLocks noChangeAspect="1"/>
          </p:cNvSpPr>
          <p:nvPr/>
        </p:nvSpPr>
        <p:spPr>
          <a:xfrm>
            <a:off x="0" y="7467600"/>
            <a:ext cx="6840000" cy="1661112"/>
          </a:xfrm>
          <a:custGeom>
            <a:avLst/>
            <a:gdLst>
              <a:gd name="connsiteX0" fmla="*/ 7772144 w 7789606"/>
              <a:gd name="connsiteY0" fmla="*/ 0 h 3654465"/>
              <a:gd name="connsiteX1" fmla="*/ 7789606 w 7789606"/>
              <a:gd name="connsiteY1" fmla="*/ 0 h 3654465"/>
              <a:gd name="connsiteX2" fmla="*/ 7789606 w 7789606"/>
              <a:gd name="connsiteY2" fmla="*/ 3654465 h 3654465"/>
              <a:gd name="connsiteX3" fmla="*/ 0 w 7789606"/>
              <a:gd name="connsiteY3" fmla="*/ 3654465 h 3654465"/>
              <a:gd name="connsiteX4" fmla="*/ 0 w 7789606"/>
              <a:gd name="connsiteY4" fmla="*/ 2856368 h 3654465"/>
              <a:gd name="connsiteX5" fmla="*/ 429171 w 7789606"/>
              <a:gd name="connsiteY5" fmla="*/ 2877395 h 3654465"/>
              <a:gd name="connsiteX6" fmla="*/ 2601623 w 7789606"/>
              <a:gd name="connsiteY6" fmla="*/ 2770954 h 3654465"/>
              <a:gd name="connsiteX7" fmla="*/ 7648664 w 7789606"/>
              <a:gd name="connsiteY7" fmla="*/ 241555 h 365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9606" h="3654465">
                <a:moveTo>
                  <a:pt x="7772144" y="0"/>
                </a:moveTo>
                <a:lnTo>
                  <a:pt x="7789606" y="0"/>
                </a:lnTo>
                <a:lnTo>
                  <a:pt x="7789606" y="3654465"/>
                </a:lnTo>
                <a:lnTo>
                  <a:pt x="0" y="3654465"/>
                </a:lnTo>
                <a:lnTo>
                  <a:pt x="0" y="2856368"/>
                </a:lnTo>
                <a:lnTo>
                  <a:pt x="429171" y="2877395"/>
                </a:lnTo>
                <a:cubicBezTo>
                  <a:pt x="1155821" y="2901118"/>
                  <a:pt x="1888673" y="2865801"/>
                  <a:pt x="2601623" y="2770954"/>
                </a:cubicBezTo>
                <a:cubicBezTo>
                  <a:pt x="5016863" y="2449644"/>
                  <a:pt x="6923473" y="1485981"/>
                  <a:pt x="7648664" y="241555"/>
                </a:cubicBezTo>
                <a:close/>
              </a:path>
            </a:pathLst>
          </a:custGeom>
          <a:gradFill>
            <a:gsLst>
              <a:gs pos="76000">
                <a:srgbClr val="426E78">
                  <a:alpha val="20000"/>
                </a:srgbClr>
              </a:gs>
              <a:gs pos="45000">
                <a:srgbClr val="7EADB8">
                  <a:alpha val="12000"/>
                </a:srgbClr>
              </a:gs>
              <a:gs pos="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13" name="Forma libre: Forma 4">
            <a:extLst>
              <a:ext uri="{FF2B5EF4-FFF2-40B4-BE49-F238E27FC236}">
                <a16:creationId xmlns:a16="http://schemas.microsoft.com/office/drawing/2014/main" id="{77F2258F-9772-432A-8DD9-CD8D31C1308A}"/>
              </a:ext>
            </a:extLst>
          </p:cNvPr>
          <p:cNvSpPr>
            <a:spLocks noChangeAspect="1"/>
          </p:cNvSpPr>
          <p:nvPr/>
        </p:nvSpPr>
        <p:spPr bwMode="auto">
          <a:xfrm>
            <a:off x="0" y="7951018"/>
            <a:ext cx="6840000" cy="1182612"/>
          </a:xfrm>
          <a:custGeom>
            <a:avLst/>
            <a:gdLst>
              <a:gd name="connsiteX0" fmla="*/ 7789606 w 7789606"/>
              <a:gd name="connsiteY0" fmla="*/ 0 h 2514600"/>
              <a:gd name="connsiteX1" fmla="*/ 7789606 w 7789606"/>
              <a:gd name="connsiteY1" fmla="*/ 2360167 h 2514600"/>
              <a:gd name="connsiteX2" fmla="*/ 7789606 w 7789606"/>
              <a:gd name="connsiteY2" fmla="*/ 2514600 h 2514600"/>
              <a:gd name="connsiteX3" fmla="*/ 0 w 7789606"/>
              <a:gd name="connsiteY3" fmla="*/ 2514600 h 2514600"/>
              <a:gd name="connsiteX4" fmla="*/ 0 w 7789606"/>
              <a:gd name="connsiteY4" fmla="*/ 2507805 h 2514600"/>
              <a:gd name="connsiteX5" fmla="*/ 0 w 7789606"/>
              <a:gd name="connsiteY5" fmla="*/ 225384 h 2514600"/>
              <a:gd name="connsiteX6" fmla="*/ 7789606 w 7789606"/>
              <a:gd name="connsiteY6"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89606" h="2514600">
                <a:moveTo>
                  <a:pt x="7789606" y="0"/>
                </a:moveTo>
                <a:cubicBezTo>
                  <a:pt x="7789606" y="0"/>
                  <a:pt x="7789606" y="0"/>
                  <a:pt x="7789606" y="2360167"/>
                </a:cubicBezTo>
                <a:lnTo>
                  <a:pt x="7789606" y="2514600"/>
                </a:lnTo>
                <a:lnTo>
                  <a:pt x="0" y="2514600"/>
                </a:lnTo>
                <a:lnTo>
                  <a:pt x="0" y="2507805"/>
                </a:lnTo>
                <a:cubicBezTo>
                  <a:pt x="0" y="2123448"/>
                  <a:pt x="0" y="1440145"/>
                  <a:pt x="0" y="225384"/>
                </a:cubicBezTo>
                <a:cubicBezTo>
                  <a:pt x="2368397" y="954749"/>
                  <a:pt x="6207492" y="1098744"/>
                  <a:pt x="7789606" y="0"/>
                </a:cubicBezTo>
                <a:close/>
              </a:path>
            </a:pathLst>
          </a:custGeom>
          <a:gradFill>
            <a:gsLst>
              <a:gs pos="91000">
                <a:srgbClr val="426E78">
                  <a:alpha val="8000"/>
                </a:srgbClr>
              </a:gs>
              <a:gs pos="68000">
                <a:srgbClr val="002060">
                  <a:alpha val="0"/>
                </a:srgbClr>
              </a:gs>
              <a:gs pos="28000">
                <a:srgbClr val="7EADB8">
                  <a:alpha val="22000"/>
                </a:srgbClr>
              </a:gs>
              <a:gs pos="0">
                <a:schemeClr val="bg1"/>
              </a:gs>
            </a:gsLst>
            <a:lin ang="2700000" scaled="1"/>
          </a:gradFill>
          <a:ln>
            <a:noFill/>
          </a:ln>
        </p:spPr>
        <p:txBody>
          <a:bodyPr vert="horz" wrap="square" lIns="91440" tIns="45720" rIns="91440" bIns="45720" numCol="1" anchor="t" anchorCtr="0" compatLnSpc="1">
            <a:prstTxWarp prst="textNoShape">
              <a:avLst/>
            </a:prstTxWarp>
            <a:noAutofit/>
          </a:bodyPr>
          <a:lstStyle/>
          <a:p>
            <a:endParaRPr lang="es-AR"/>
          </a:p>
        </p:txBody>
      </p:sp>
      <p:sp>
        <p:nvSpPr>
          <p:cNvPr id="11" name="Forma libre: Forma 3">
            <a:extLst>
              <a:ext uri="{FF2B5EF4-FFF2-40B4-BE49-F238E27FC236}">
                <a16:creationId xmlns:a16="http://schemas.microsoft.com/office/drawing/2014/main" id="{C0279F97-BA05-4380-AFB6-7C52F6E902D6}"/>
              </a:ext>
            </a:extLst>
          </p:cNvPr>
          <p:cNvSpPr>
            <a:spLocks noChangeAspect="1"/>
          </p:cNvSpPr>
          <p:nvPr/>
        </p:nvSpPr>
        <p:spPr>
          <a:xfrm rot="10800000">
            <a:off x="2" y="-29621"/>
            <a:ext cx="6840000" cy="830997"/>
          </a:xfrm>
          <a:custGeom>
            <a:avLst/>
            <a:gdLst>
              <a:gd name="connsiteX0" fmla="*/ 7772144 w 7789606"/>
              <a:gd name="connsiteY0" fmla="*/ 0 h 3654465"/>
              <a:gd name="connsiteX1" fmla="*/ 7789606 w 7789606"/>
              <a:gd name="connsiteY1" fmla="*/ 0 h 3654465"/>
              <a:gd name="connsiteX2" fmla="*/ 7789606 w 7789606"/>
              <a:gd name="connsiteY2" fmla="*/ 3654465 h 3654465"/>
              <a:gd name="connsiteX3" fmla="*/ 0 w 7789606"/>
              <a:gd name="connsiteY3" fmla="*/ 3654465 h 3654465"/>
              <a:gd name="connsiteX4" fmla="*/ 0 w 7789606"/>
              <a:gd name="connsiteY4" fmla="*/ 2856368 h 3654465"/>
              <a:gd name="connsiteX5" fmla="*/ 429171 w 7789606"/>
              <a:gd name="connsiteY5" fmla="*/ 2877395 h 3654465"/>
              <a:gd name="connsiteX6" fmla="*/ 2601623 w 7789606"/>
              <a:gd name="connsiteY6" fmla="*/ 2770954 h 3654465"/>
              <a:gd name="connsiteX7" fmla="*/ 7648664 w 7789606"/>
              <a:gd name="connsiteY7" fmla="*/ 241555 h 365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9606" h="3654465">
                <a:moveTo>
                  <a:pt x="7772144" y="0"/>
                </a:moveTo>
                <a:lnTo>
                  <a:pt x="7789606" y="0"/>
                </a:lnTo>
                <a:lnTo>
                  <a:pt x="7789606" y="3654465"/>
                </a:lnTo>
                <a:lnTo>
                  <a:pt x="0" y="3654465"/>
                </a:lnTo>
                <a:lnTo>
                  <a:pt x="0" y="2856368"/>
                </a:lnTo>
                <a:lnTo>
                  <a:pt x="429171" y="2877395"/>
                </a:lnTo>
                <a:cubicBezTo>
                  <a:pt x="1155821" y="2901118"/>
                  <a:pt x="1888673" y="2865801"/>
                  <a:pt x="2601623" y="2770954"/>
                </a:cubicBezTo>
                <a:cubicBezTo>
                  <a:pt x="5016863" y="2449644"/>
                  <a:pt x="6923473" y="1485981"/>
                  <a:pt x="7648664" y="241555"/>
                </a:cubicBezTo>
                <a:close/>
              </a:path>
            </a:pathLst>
          </a:custGeom>
          <a:gradFill>
            <a:gsLst>
              <a:gs pos="80000">
                <a:srgbClr val="426E78">
                  <a:alpha val="7000"/>
                </a:srgbClr>
              </a:gs>
              <a:gs pos="45000">
                <a:srgbClr val="7EADB8">
                  <a:alpha val="21000"/>
                </a:srgbClr>
              </a:gs>
              <a:gs pos="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dirty="0"/>
          </a:p>
        </p:txBody>
      </p:sp>
      <p:sp>
        <p:nvSpPr>
          <p:cNvPr id="15" name="Marcador de número de diapositiva 5">
            <a:extLst>
              <a:ext uri="{FF2B5EF4-FFF2-40B4-BE49-F238E27FC236}">
                <a16:creationId xmlns:a16="http://schemas.microsoft.com/office/drawing/2014/main" id="{545828A6-F508-F3D2-7113-EC07DE557F5E}"/>
              </a:ext>
            </a:extLst>
          </p:cNvPr>
          <p:cNvSpPr txBox="1">
            <a:spLocks/>
          </p:cNvSpPr>
          <p:nvPr/>
        </p:nvSpPr>
        <p:spPr>
          <a:xfrm>
            <a:off x="6238183" y="8950299"/>
            <a:ext cx="611639" cy="192667"/>
          </a:xfrm>
          <a:prstGeom prst="rect">
            <a:avLst/>
          </a:prstGeom>
          <a:solidFill>
            <a:srgbClr val="002060"/>
          </a:solidFill>
          <a:ln>
            <a:noFill/>
          </a:ln>
        </p:spPr>
        <p:txBody>
          <a:bodyPr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9A4F3F5-C055-3443-8F4D-415E16E06515}" type="slidenum">
              <a:rPr lang="es-CO" sz="831"/>
              <a:pPr/>
              <a:t>11</a:t>
            </a:fld>
            <a:endParaRPr lang="es-CO" sz="831"/>
          </a:p>
        </p:txBody>
      </p:sp>
      <p:sp>
        <p:nvSpPr>
          <p:cNvPr id="9" name="Rectangle 2">
            <a:extLst>
              <a:ext uri="{FF2B5EF4-FFF2-40B4-BE49-F238E27FC236}">
                <a16:creationId xmlns:a16="http://schemas.microsoft.com/office/drawing/2014/main" id="{8F25CA71-0611-065C-4F95-DA1B0F160F25}"/>
              </a:ext>
            </a:extLst>
          </p:cNvPr>
          <p:cNvSpPr/>
          <p:nvPr/>
        </p:nvSpPr>
        <p:spPr>
          <a:xfrm>
            <a:off x="589981" y="601322"/>
            <a:ext cx="5678037" cy="400110"/>
          </a:xfrm>
          <a:prstGeom prst="rect">
            <a:avLst/>
          </a:prstGeom>
        </p:spPr>
        <p:txBody>
          <a:bodyPr wrap="square" lIns="0">
            <a:spAutoFit/>
          </a:bodyPr>
          <a:lstStyle/>
          <a:p>
            <a:r>
              <a:rPr lang="es-AR" sz="2000" b="1" dirty="0">
                <a:solidFill>
                  <a:srgbClr val="426E78"/>
                </a:solidFill>
              </a:rPr>
              <a:t>REGLAS DE ACTUALIZACIÓN</a:t>
            </a:r>
            <a:endParaRPr lang="es-ES" sz="2000" b="1" dirty="0">
              <a:solidFill>
                <a:srgbClr val="426E78"/>
              </a:solidFill>
            </a:endParaRPr>
          </a:p>
        </p:txBody>
      </p:sp>
      <p:sp>
        <p:nvSpPr>
          <p:cNvPr id="10" name="Rectangle 3">
            <a:extLst>
              <a:ext uri="{FF2B5EF4-FFF2-40B4-BE49-F238E27FC236}">
                <a16:creationId xmlns:a16="http://schemas.microsoft.com/office/drawing/2014/main" id="{03D50D5C-F0A7-BC38-18AD-E5BD2EA6D4E1}"/>
              </a:ext>
            </a:extLst>
          </p:cNvPr>
          <p:cNvSpPr/>
          <p:nvPr/>
        </p:nvSpPr>
        <p:spPr>
          <a:xfrm>
            <a:off x="464708" y="1016822"/>
            <a:ext cx="5678037" cy="3416320"/>
          </a:xfrm>
          <a:prstGeom prst="rect">
            <a:avLst/>
          </a:prstGeom>
        </p:spPr>
        <p:txBody>
          <a:bodyPr wrap="square" lIns="83077" rIns="83077">
            <a:spAutoFit/>
          </a:bodyPr>
          <a:lstStyle/>
          <a:p>
            <a:pPr algn="just"/>
            <a:r>
              <a:rPr lang="es-ES" sz="1200" dirty="0"/>
              <a:t>El IUS esta compuesto por 8 dimensiones, a su vez, estas dimensiones cuentan con subdimensiones y cada una de ellas cuenta con distintos indicadores. Todos ellos se representan con un ponderador dentro del IUS que identifica un valor el cual representa la importancia porcentual sobre el indicador único sectorial. La sumatoria de los ponderadores de cada dimensión, subdimensión e indicadores da 100%.</a:t>
            </a:r>
          </a:p>
          <a:p>
            <a:pPr algn="just"/>
            <a:r>
              <a:rPr lang="es-ES" sz="1200" dirty="0"/>
              <a:t>Se deberán revisar los valores ponderados en función a Grandes empresas, pequeñas o rurales acorde a la Resolución CRA 906 y corregirlos de ser necesario. Actualmente se encuentra en función a Grandes empresas. (Representados en los cuadros marcados con el número 1)</a:t>
            </a:r>
          </a:p>
          <a:p>
            <a:pPr algn="just"/>
            <a:r>
              <a:rPr lang="es-ES" sz="1200" dirty="0"/>
              <a:t>Su nivel de cumplimiento sobre el 100%, es el nivel de riesgo en el que la empresa está gestionando sus actividades/prestaciones de servicio.</a:t>
            </a:r>
          </a:p>
          <a:p>
            <a:pPr algn="just"/>
            <a:endParaRPr lang="es-ES" sz="1200" dirty="0"/>
          </a:p>
          <a:p>
            <a:pPr algn="just"/>
            <a:r>
              <a:rPr lang="es-ES" sz="1200" dirty="0"/>
              <a:t>Una vez obtenidos los resultados de cada indicador se deberá actualizar la columna del Punto N° 2 con su porcentaje de cumplimiento y a raíz de ello, mediante las fórmulas insertadas en la tabla se actualizan el resto de las columnas.</a:t>
            </a:r>
          </a:p>
          <a:p>
            <a:pPr algn="just"/>
            <a:endParaRPr lang="es-ES" sz="1200" dirty="0"/>
          </a:p>
          <a:p>
            <a:pPr algn="just"/>
            <a:r>
              <a:rPr lang="es-ES" sz="1200" dirty="0"/>
              <a:t>La tabla a continuación va generando sus valores a partir del resultado que arroja el indicador en función a las fórmulas que se encuentran en la resolución.</a:t>
            </a:r>
          </a:p>
        </p:txBody>
      </p:sp>
      <p:pic>
        <p:nvPicPr>
          <p:cNvPr id="16" name="Imagen 15">
            <a:extLst>
              <a:ext uri="{FF2B5EF4-FFF2-40B4-BE49-F238E27FC236}">
                <a16:creationId xmlns:a16="http://schemas.microsoft.com/office/drawing/2014/main" id="{D61B1652-FDCD-09FF-843A-5B6B1F8AD28F}"/>
              </a:ext>
            </a:extLst>
          </p:cNvPr>
          <p:cNvPicPr>
            <a:picLocks noChangeAspect="1"/>
          </p:cNvPicPr>
          <p:nvPr/>
        </p:nvPicPr>
        <p:blipFill>
          <a:blip r:embed="rId2"/>
          <a:stretch>
            <a:fillRect/>
          </a:stretch>
        </p:blipFill>
        <p:spPr>
          <a:xfrm>
            <a:off x="464708" y="4593179"/>
            <a:ext cx="5962462" cy="3212578"/>
          </a:xfrm>
          <a:prstGeom prst="rect">
            <a:avLst/>
          </a:prstGeom>
        </p:spPr>
      </p:pic>
      <p:sp>
        <p:nvSpPr>
          <p:cNvPr id="17" name="Dodecágono 16">
            <a:extLst>
              <a:ext uri="{FF2B5EF4-FFF2-40B4-BE49-F238E27FC236}">
                <a16:creationId xmlns:a16="http://schemas.microsoft.com/office/drawing/2014/main" id="{1BBF0116-E4A0-C3CF-8746-F6BA15E5E9EF}"/>
              </a:ext>
            </a:extLst>
          </p:cNvPr>
          <p:cNvSpPr/>
          <p:nvPr/>
        </p:nvSpPr>
        <p:spPr>
          <a:xfrm>
            <a:off x="889542" y="4442545"/>
            <a:ext cx="334032" cy="29210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1</a:t>
            </a:r>
          </a:p>
        </p:txBody>
      </p:sp>
      <p:sp>
        <p:nvSpPr>
          <p:cNvPr id="18" name="Rectángulo 17">
            <a:extLst>
              <a:ext uri="{FF2B5EF4-FFF2-40B4-BE49-F238E27FC236}">
                <a16:creationId xmlns:a16="http://schemas.microsoft.com/office/drawing/2014/main" id="{33B80972-ED79-6EDE-9642-BB57831D54ED}"/>
              </a:ext>
            </a:extLst>
          </p:cNvPr>
          <p:cNvSpPr/>
          <p:nvPr/>
        </p:nvSpPr>
        <p:spPr>
          <a:xfrm>
            <a:off x="861060" y="5058417"/>
            <a:ext cx="390997" cy="274734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Dodecágono 18">
            <a:extLst>
              <a:ext uri="{FF2B5EF4-FFF2-40B4-BE49-F238E27FC236}">
                <a16:creationId xmlns:a16="http://schemas.microsoft.com/office/drawing/2014/main" id="{85819B92-ABF7-87A9-73B2-AD6081952FBE}"/>
              </a:ext>
            </a:extLst>
          </p:cNvPr>
          <p:cNvSpPr/>
          <p:nvPr/>
        </p:nvSpPr>
        <p:spPr>
          <a:xfrm>
            <a:off x="2123641" y="4447918"/>
            <a:ext cx="334032" cy="29210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1</a:t>
            </a:r>
          </a:p>
        </p:txBody>
      </p:sp>
      <p:sp>
        <p:nvSpPr>
          <p:cNvPr id="20" name="Dodecágono 19">
            <a:extLst>
              <a:ext uri="{FF2B5EF4-FFF2-40B4-BE49-F238E27FC236}">
                <a16:creationId xmlns:a16="http://schemas.microsoft.com/office/drawing/2014/main" id="{8E159CF9-73F9-37DC-F988-26EBB686B669}"/>
              </a:ext>
            </a:extLst>
          </p:cNvPr>
          <p:cNvSpPr/>
          <p:nvPr/>
        </p:nvSpPr>
        <p:spPr>
          <a:xfrm>
            <a:off x="3658356" y="4447129"/>
            <a:ext cx="334032" cy="29210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1</a:t>
            </a:r>
          </a:p>
        </p:txBody>
      </p:sp>
      <p:sp>
        <p:nvSpPr>
          <p:cNvPr id="21" name="Rectángulo 20">
            <a:extLst>
              <a:ext uri="{FF2B5EF4-FFF2-40B4-BE49-F238E27FC236}">
                <a16:creationId xmlns:a16="http://schemas.microsoft.com/office/drawing/2014/main" id="{F9E0AC76-6E23-E612-7B1F-C7016547938D}"/>
              </a:ext>
            </a:extLst>
          </p:cNvPr>
          <p:cNvSpPr/>
          <p:nvPr/>
        </p:nvSpPr>
        <p:spPr>
          <a:xfrm>
            <a:off x="2011680" y="5058417"/>
            <a:ext cx="525780" cy="274734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Rectángulo 21">
            <a:extLst>
              <a:ext uri="{FF2B5EF4-FFF2-40B4-BE49-F238E27FC236}">
                <a16:creationId xmlns:a16="http://schemas.microsoft.com/office/drawing/2014/main" id="{673133A3-6DC5-13BE-381F-A26407B1BB85}"/>
              </a:ext>
            </a:extLst>
          </p:cNvPr>
          <p:cNvSpPr/>
          <p:nvPr/>
        </p:nvSpPr>
        <p:spPr>
          <a:xfrm>
            <a:off x="3562482" y="5049971"/>
            <a:ext cx="525780" cy="274734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4" name="Rectángulo 23">
            <a:extLst>
              <a:ext uri="{FF2B5EF4-FFF2-40B4-BE49-F238E27FC236}">
                <a16:creationId xmlns:a16="http://schemas.microsoft.com/office/drawing/2014/main" id="{3C26E93E-53B9-6187-0F29-5BB23356FC76}"/>
              </a:ext>
            </a:extLst>
          </p:cNvPr>
          <p:cNvSpPr/>
          <p:nvPr/>
        </p:nvSpPr>
        <p:spPr>
          <a:xfrm>
            <a:off x="4088262" y="5049971"/>
            <a:ext cx="398013" cy="274734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5" name="Dodecágono 24">
            <a:extLst>
              <a:ext uri="{FF2B5EF4-FFF2-40B4-BE49-F238E27FC236}">
                <a16:creationId xmlns:a16="http://schemas.microsoft.com/office/drawing/2014/main" id="{94CD0913-6E7E-0D89-E4C5-FA26760C0AB6}"/>
              </a:ext>
            </a:extLst>
          </p:cNvPr>
          <p:cNvSpPr/>
          <p:nvPr/>
        </p:nvSpPr>
        <p:spPr>
          <a:xfrm>
            <a:off x="4133193" y="4447129"/>
            <a:ext cx="334032" cy="29210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2</a:t>
            </a:r>
          </a:p>
        </p:txBody>
      </p:sp>
    </p:spTree>
    <p:extLst>
      <p:ext uri="{BB962C8B-B14F-4D97-AF65-F5344CB8AC3E}">
        <p14:creationId xmlns:p14="http://schemas.microsoft.com/office/powerpoint/2010/main" val="3083683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A1827EE-1791-934E-B08E-244D084F27AB}"/>
              </a:ext>
            </a:extLst>
          </p:cNvPr>
          <p:cNvSpPr/>
          <p:nvPr/>
        </p:nvSpPr>
        <p:spPr>
          <a:xfrm>
            <a:off x="464708" y="1467693"/>
            <a:ext cx="5678037" cy="830997"/>
          </a:xfrm>
          <a:prstGeom prst="rect">
            <a:avLst/>
          </a:prstGeom>
        </p:spPr>
        <p:txBody>
          <a:bodyPr wrap="square" lIns="83077" rIns="83077">
            <a:spAutoFit/>
          </a:bodyPr>
          <a:lstStyle/>
          <a:p>
            <a:pPr algn="just"/>
            <a:r>
              <a:rPr lang="es-ES" sz="1200" dirty="0"/>
              <a:t>En el presente tablero de control se puede visualizar el valor IUS obtenido con su nivel de riesgo y el desglose de sus 8 dimensiones, de esta manera nos permite de una sola mirada, ver cuáles son las áreas que nos generan mayor desvío. Los datos que se presentan son simulados.</a:t>
            </a:r>
          </a:p>
        </p:txBody>
      </p:sp>
      <p:sp>
        <p:nvSpPr>
          <p:cNvPr id="23" name="Rectangle 2">
            <a:extLst>
              <a:ext uri="{FF2B5EF4-FFF2-40B4-BE49-F238E27FC236}">
                <a16:creationId xmlns:a16="http://schemas.microsoft.com/office/drawing/2014/main" id="{2B2B8A33-B333-EE4C-8431-B035F14527CA}"/>
              </a:ext>
            </a:extLst>
          </p:cNvPr>
          <p:cNvSpPr/>
          <p:nvPr/>
        </p:nvSpPr>
        <p:spPr>
          <a:xfrm>
            <a:off x="589981" y="1052193"/>
            <a:ext cx="5678037" cy="400110"/>
          </a:xfrm>
          <a:prstGeom prst="rect">
            <a:avLst/>
          </a:prstGeom>
        </p:spPr>
        <p:txBody>
          <a:bodyPr wrap="square" lIns="0">
            <a:spAutoFit/>
          </a:bodyPr>
          <a:lstStyle/>
          <a:p>
            <a:r>
              <a:rPr lang="es-AR" sz="2000" b="1" dirty="0">
                <a:solidFill>
                  <a:srgbClr val="426E78"/>
                </a:solidFill>
              </a:rPr>
              <a:t>TABLERO DE CONTROL</a:t>
            </a:r>
            <a:endParaRPr lang="es-ES" sz="2000" b="1" dirty="0">
              <a:solidFill>
                <a:srgbClr val="426E78"/>
              </a:solidFill>
            </a:endParaRPr>
          </a:p>
        </p:txBody>
      </p:sp>
      <p:sp>
        <p:nvSpPr>
          <p:cNvPr id="12" name="Forma libre: Forma 3">
            <a:extLst>
              <a:ext uri="{FF2B5EF4-FFF2-40B4-BE49-F238E27FC236}">
                <a16:creationId xmlns:a16="http://schemas.microsoft.com/office/drawing/2014/main" id="{C0279F97-BA05-4380-AFB6-7C52F6E902D6}"/>
              </a:ext>
            </a:extLst>
          </p:cNvPr>
          <p:cNvSpPr>
            <a:spLocks noChangeAspect="1"/>
          </p:cNvSpPr>
          <p:nvPr/>
        </p:nvSpPr>
        <p:spPr>
          <a:xfrm>
            <a:off x="0" y="5916135"/>
            <a:ext cx="6840000" cy="3212578"/>
          </a:xfrm>
          <a:custGeom>
            <a:avLst/>
            <a:gdLst>
              <a:gd name="connsiteX0" fmla="*/ 7772144 w 7789606"/>
              <a:gd name="connsiteY0" fmla="*/ 0 h 3654465"/>
              <a:gd name="connsiteX1" fmla="*/ 7789606 w 7789606"/>
              <a:gd name="connsiteY1" fmla="*/ 0 h 3654465"/>
              <a:gd name="connsiteX2" fmla="*/ 7789606 w 7789606"/>
              <a:gd name="connsiteY2" fmla="*/ 3654465 h 3654465"/>
              <a:gd name="connsiteX3" fmla="*/ 0 w 7789606"/>
              <a:gd name="connsiteY3" fmla="*/ 3654465 h 3654465"/>
              <a:gd name="connsiteX4" fmla="*/ 0 w 7789606"/>
              <a:gd name="connsiteY4" fmla="*/ 2856368 h 3654465"/>
              <a:gd name="connsiteX5" fmla="*/ 429171 w 7789606"/>
              <a:gd name="connsiteY5" fmla="*/ 2877395 h 3654465"/>
              <a:gd name="connsiteX6" fmla="*/ 2601623 w 7789606"/>
              <a:gd name="connsiteY6" fmla="*/ 2770954 h 3654465"/>
              <a:gd name="connsiteX7" fmla="*/ 7648664 w 7789606"/>
              <a:gd name="connsiteY7" fmla="*/ 241555 h 365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9606" h="3654465">
                <a:moveTo>
                  <a:pt x="7772144" y="0"/>
                </a:moveTo>
                <a:lnTo>
                  <a:pt x="7789606" y="0"/>
                </a:lnTo>
                <a:lnTo>
                  <a:pt x="7789606" y="3654465"/>
                </a:lnTo>
                <a:lnTo>
                  <a:pt x="0" y="3654465"/>
                </a:lnTo>
                <a:lnTo>
                  <a:pt x="0" y="2856368"/>
                </a:lnTo>
                <a:lnTo>
                  <a:pt x="429171" y="2877395"/>
                </a:lnTo>
                <a:cubicBezTo>
                  <a:pt x="1155821" y="2901118"/>
                  <a:pt x="1888673" y="2865801"/>
                  <a:pt x="2601623" y="2770954"/>
                </a:cubicBezTo>
                <a:cubicBezTo>
                  <a:pt x="5016863" y="2449644"/>
                  <a:pt x="6923473" y="1485981"/>
                  <a:pt x="7648664" y="241555"/>
                </a:cubicBezTo>
                <a:close/>
              </a:path>
            </a:pathLst>
          </a:custGeom>
          <a:gradFill>
            <a:gsLst>
              <a:gs pos="76000">
                <a:srgbClr val="426E78">
                  <a:alpha val="20000"/>
                </a:srgbClr>
              </a:gs>
              <a:gs pos="45000">
                <a:srgbClr val="7EADB8">
                  <a:alpha val="12000"/>
                </a:srgbClr>
              </a:gs>
              <a:gs pos="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13" name="Forma libre: Forma 4">
            <a:extLst>
              <a:ext uri="{FF2B5EF4-FFF2-40B4-BE49-F238E27FC236}">
                <a16:creationId xmlns:a16="http://schemas.microsoft.com/office/drawing/2014/main" id="{77F2258F-9772-432A-8DD9-CD8D31C1308A}"/>
              </a:ext>
            </a:extLst>
          </p:cNvPr>
          <p:cNvSpPr>
            <a:spLocks noChangeAspect="1"/>
          </p:cNvSpPr>
          <p:nvPr/>
        </p:nvSpPr>
        <p:spPr bwMode="auto">
          <a:xfrm>
            <a:off x="0" y="6178290"/>
            <a:ext cx="6840000" cy="2955342"/>
          </a:xfrm>
          <a:custGeom>
            <a:avLst/>
            <a:gdLst>
              <a:gd name="connsiteX0" fmla="*/ 7789606 w 7789606"/>
              <a:gd name="connsiteY0" fmla="*/ 0 h 2514600"/>
              <a:gd name="connsiteX1" fmla="*/ 7789606 w 7789606"/>
              <a:gd name="connsiteY1" fmla="*/ 2360167 h 2514600"/>
              <a:gd name="connsiteX2" fmla="*/ 7789606 w 7789606"/>
              <a:gd name="connsiteY2" fmla="*/ 2514600 h 2514600"/>
              <a:gd name="connsiteX3" fmla="*/ 0 w 7789606"/>
              <a:gd name="connsiteY3" fmla="*/ 2514600 h 2514600"/>
              <a:gd name="connsiteX4" fmla="*/ 0 w 7789606"/>
              <a:gd name="connsiteY4" fmla="*/ 2507805 h 2514600"/>
              <a:gd name="connsiteX5" fmla="*/ 0 w 7789606"/>
              <a:gd name="connsiteY5" fmla="*/ 225384 h 2514600"/>
              <a:gd name="connsiteX6" fmla="*/ 7789606 w 7789606"/>
              <a:gd name="connsiteY6"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89606" h="2514600">
                <a:moveTo>
                  <a:pt x="7789606" y="0"/>
                </a:moveTo>
                <a:cubicBezTo>
                  <a:pt x="7789606" y="0"/>
                  <a:pt x="7789606" y="0"/>
                  <a:pt x="7789606" y="2360167"/>
                </a:cubicBezTo>
                <a:lnTo>
                  <a:pt x="7789606" y="2514600"/>
                </a:lnTo>
                <a:lnTo>
                  <a:pt x="0" y="2514600"/>
                </a:lnTo>
                <a:lnTo>
                  <a:pt x="0" y="2507805"/>
                </a:lnTo>
                <a:cubicBezTo>
                  <a:pt x="0" y="2123448"/>
                  <a:pt x="0" y="1440145"/>
                  <a:pt x="0" y="225384"/>
                </a:cubicBezTo>
                <a:cubicBezTo>
                  <a:pt x="2368397" y="954749"/>
                  <a:pt x="6207492" y="1098744"/>
                  <a:pt x="7789606" y="0"/>
                </a:cubicBezTo>
                <a:close/>
              </a:path>
            </a:pathLst>
          </a:custGeom>
          <a:gradFill>
            <a:gsLst>
              <a:gs pos="91000">
                <a:srgbClr val="426E78">
                  <a:alpha val="8000"/>
                </a:srgbClr>
              </a:gs>
              <a:gs pos="68000">
                <a:srgbClr val="002060">
                  <a:alpha val="0"/>
                </a:srgbClr>
              </a:gs>
              <a:gs pos="28000">
                <a:srgbClr val="7EADB8">
                  <a:alpha val="22000"/>
                </a:srgbClr>
              </a:gs>
              <a:gs pos="0">
                <a:schemeClr val="bg1"/>
              </a:gs>
            </a:gsLst>
            <a:lin ang="2700000" scaled="1"/>
          </a:gradFill>
          <a:ln>
            <a:noFill/>
          </a:ln>
        </p:spPr>
        <p:txBody>
          <a:bodyPr vert="horz" wrap="square" lIns="91440" tIns="45720" rIns="91440" bIns="45720" numCol="1" anchor="t" anchorCtr="0" compatLnSpc="1">
            <a:prstTxWarp prst="textNoShape">
              <a:avLst/>
            </a:prstTxWarp>
            <a:noAutofit/>
          </a:bodyPr>
          <a:lstStyle/>
          <a:p>
            <a:endParaRPr lang="es-AR"/>
          </a:p>
        </p:txBody>
      </p:sp>
      <p:sp>
        <p:nvSpPr>
          <p:cNvPr id="11" name="Forma libre: Forma 3">
            <a:extLst>
              <a:ext uri="{FF2B5EF4-FFF2-40B4-BE49-F238E27FC236}">
                <a16:creationId xmlns:a16="http://schemas.microsoft.com/office/drawing/2014/main" id="{C0279F97-BA05-4380-AFB6-7C52F6E902D6}"/>
              </a:ext>
            </a:extLst>
          </p:cNvPr>
          <p:cNvSpPr>
            <a:spLocks noChangeAspect="1"/>
          </p:cNvSpPr>
          <p:nvPr/>
        </p:nvSpPr>
        <p:spPr>
          <a:xfrm rot="10800000">
            <a:off x="2" y="-29621"/>
            <a:ext cx="6840000" cy="830997"/>
          </a:xfrm>
          <a:custGeom>
            <a:avLst/>
            <a:gdLst>
              <a:gd name="connsiteX0" fmla="*/ 7772144 w 7789606"/>
              <a:gd name="connsiteY0" fmla="*/ 0 h 3654465"/>
              <a:gd name="connsiteX1" fmla="*/ 7789606 w 7789606"/>
              <a:gd name="connsiteY1" fmla="*/ 0 h 3654465"/>
              <a:gd name="connsiteX2" fmla="*/ 7789606 w 7789606"/>
              <a:gd name="connsiteY2" fmla="*/ 3654465 h 3654465"/>
              <a:gd name="connsiteX3" fmla="*/ 0 w 7789606"/>
              <a:gd name="connsiteY3" fmla="*/ 3654465 h 3654465"/>
              <a:gd name="connsiteX4" fmla="*/ 0 w 7789606"/>
              <a:gd name="connsiteY4" fmla="*/ 2856368 h 3654465"/>
              <a:gd name="connsiteX5" fmla="*/ 429171 w 7789606"/>
              <a:gd name="connsiteY5" fmla="*/ 2877395 h 3654465"/>
              <a:gd name="connsiteX6" fmla="*/ 2601623 w 7789606"/>
              <a:gd name="connsiteY6" fmla="*/ 2770954 h 3654465"/>
              <a:gd name="connsiteX7" fmla="*/ 7648664 w 7789606"/>
              <a:gd name="connsiteY7" fmla="*/ 241555 h 365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9606" h="3654465">
                <a:moveTo>
                  <a:pt x="7772144" y="0"/>
                </a:moveTo>
                <a:lnTo>
                  <a:pt x="7789606" y="0"/>
                </a:lnTo>
                <a:lnTo>
                  <a:pt x="7789606" y="3654465"/>
                </a:lnTo>
                <a:lnTo>
                  <a:pt x="0" y="3654465"/>
                </a:lnTo>
                <a:lnTo>
                  <a:pt x="0" y="2856368"/>
                </a:lnTo>
                <a:lnTo>
                  <a:pt x="429171" y="2877395"/>
                </a:lnTo>
                <a:cubicBezTo>
                  <a:pt x="1155821" y="2901118"/>
                  <a:pt x="1888673" y="2865801"/>
                  <a:pt x="2601623" y="2770954"/>
                </a:cubicBezTo>
                <a:cubicBezTo>
                  <a:pt x="5016863" y="2449644"/>
                  <a:pt x="6923473" y="1485981"/>
                  <a:pt x="7648664" y="241555"/>
                </a:cubicBezTo>
                <a:close/>
              </a:path>
            </a:pathLst>
          </a:custGeom>
          <a:gradFill>
            <a:gsLst>
              <a:gs pos="80000">
                <a:srgbClr val="426E78">
                  <a:alpha val="7000"/>
                </a:srgbClr>
              </a:gs>
              <a:gs pos="45000">
                <a:srgbClr val="7EADB8">
                  <a:alpha val="21000"/>
                </a:srgbClr>
              </a:gs>
              <a:gs pos="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dirty="0"/>
          </a:p>
        </p:txBody>
      </p:sp>
      <p:sp>
        <p:nvSpPr>
          <p:cNvPr id="15" name="Marcador de número de diapositiva 5">
            <a:extLst>
              <a:ext uri="{FF2B5EF4-FFF2-40B4-BE49-F238E27FC236}">
                <a16:creationId xmlns:a16="http://schemas.microsoft.com/office/drawing/2014/main" id="{545828A6-F508-F3D2-7113-EC07DE557F5E}"/>
              </a:ext>
            </a:extLst>
          </p:cNvPr>
          <p:cNvSpPr txBox="1">
            <a:spLocks/>
          </p:cNvSpPr>
          <p:nvPr/>
        </p:nvSpPr>
        <p:spPr>
          <a:xfrm>
            <a:off x="6238183" y="8950299"/>
            <a:ext cx="611639" cy="192667"/>
          </a:xfrm>
          <a:prstGeom prst="rect">
            <a:avLst/>
          </a:prstGeom>
          <a:solidFill>
            <a:srgbClr val="002060"/>
          </a:solidFill>
          <a:ln>
            <a:noFill/>
          </a:ln>
        </p:spPr>
        <p:txBody>
          <a:bodyPr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9A4F3F5-C055-3443-8F4D-415E16E06515}" type="slidenum">
              <a:rPr lang="es-CO" sz="831"/>
              <a:pPr/>
              <a:t>12</a:t>
            </a:fld>
            <a:endParaRPr lang="es-CO" sz="831"/>
          </a:p>
        </p:txBody>
      </p:sp>
      <p:pic>
        <p:nvPicPr>
          <p:cNvPr id="9" name="Imagen 8">
            <a:extLst>
              <a:ext uri="{FF2B5EF4-FFF2-40B4-BE49-F238E27FC236}">
                <a16:creationId xmlns:a16="http://schemas.microsoft.com/office/drawing/2014/main" id="{2679D9DB-64BB-981C-44A0-187EA992A081}"/>
              </a:ext>
            </a:extLst>
          </p:cNvPr>
          <p:cNvPicPr>
            <a:picLocks noChangeAspect="1"/>
          </p:cNvPicPr>
          <p:nvPr/>
        </p:nvPicPr>
        <p:blipFill>
          <a:blip r:embed="rId2"/>
          <a:stretch>
            <a:fillRect/>
          </a:stretch>
        </p:blipFill>
        <p:spPr>
          <a:xfrm>
            <a:off x="398641" y="2477565"/>
            <a:ext cx="6042717" cy="3391153"/>
          </a:xfrm>
          <a:prstGeom prst="rect">
            <a:avLst/>
          </a:prstGeom>
        </p:spPr>
      </p:pic>
    </p:spTree>
    <p:extLst>
      <p:ext uri="{BB962C8B-B14F-4D97-AF65-F5344CB8AC3E}">
        <p14:creationId xmlns:p14="http://schemas.microsoft.com/office/powerpoint/2010/main" val="1315345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rma libre: Forma 3">
            <a:extLst>
              <a:ext uri="{FF2B5EF4-FFF2-40B4-BE49-F238E27FC236}">
                <a16:creationId xmlns:a16="http://schemas.microsoft.com/office/drawing/2014/main" id="{C0279F97-BA05-4380-AFB6-7C52F6E902D6}"/>
              </a:ext>
            </a:extLst>
          </p:cNvPr>
          <p:cNvSpPr>
            <a:spLocks noChangeAspect="1"/>
          </p:cNvSpPr>
          <p:nvPr/>
        </p:nvSpPr>
        <p:spPr>
          <a:xfrm>
            <a:off x="0" y="8297713"/>
            <a:ext cx="6840000" cy="830998"/>
          </a:xfrm>
          <a:custGeom>
            <a:avLst/>
            <a:gdLst>
              <a:gd name="connsiteX0" fmla="*/ 7772144 w 7789606"/>
              <a:gd name="connsiteY0" fmla="*/ 0 h 3654465"/>
              <a:gd name="connsiteX1" fmla="*/ 7789606 w 7789606"/>
              <a:gd name="connsiteY1" fmla="*/ 0 h 3654465"/>
              <a:gd name="connsiteX2" fmla="*/ 7789606 w 7789606"/>
              <a:gd name="connsiteY2" fmla="*/ 3654465 h 3654465"/>
              <a:gd name="connsiteX3" fmla="*/ 0 w 7789606"/>
              <a:gd name="connsiteY3" fmla="*/ 3654465 h 3654465"/>
              <a:gd name="connsiteX4" fmla="*/ 0 w 7789606"/>
              <a:gd name="connsiteY4" fmla="*/ 2856368 h 3654465"/>
              <a:gd name="connsiteX5" fmla="*/ 429171 w 7789606"/>
              <a:gd name="connsiteY5" fmla="*/ 2877395 h 3654465"/>
              <a:gd name="connsiteX6" fmla="*/ 2601623 w 7789606"/>
              <a:gd name="connsiteY6" fmla="*/ 2770954 h 3654465"/>
              <a:gd name="connsiteX7" fmla="*/ 7648664 w 7789606"/>
              <a:gd name="connsiteY7" fmla="*/ 241555 h 365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9606" h="3654465">
                <a:moveTo>
                  <a:pt x="7772144" y="0"/>
                </a:moveTo>
                <a:lnTo>
                  <a:pt x="7789606" y="0"/>
                </a:lnTo>
                <a:lnTo>
                  <a:pt x="7789606" y="3654465"/>
                </a:lnTo>
                <a:lnTo>
                  <a:pt x="0" y="3654465"/>
                </a:lnTo>
                <a:lnTo>
                  <a:pt x="0" y="2856368"/>
                </a:lnTo>
                <a:lnTo>
                  <a:pt x="429171" y="2877395"/>
                </a:lnTo>
                <a:cubicBezTo>
                  <a:pt x="1155821" y="2901118"/>
                  <a:pt x="1888673" y="2865801"/>
                  <a:pt x="2601623" y="2770954"/>
                </a:cubicBezTo>
                <a:cubicBezTo>
                  <a:pt x="5016863" y="2449644"/>
                  <a:pt x="6923473" y="1485981"/>
                  <a:pt x="7648664" y="241555"/>
                </a:cubicBezTo>
                <a:close/>
              </a:path>
            </a:pathLst>
          </a:custGeom>
          <a:gradFill>
            <a:gsLst>
              <a:gs pos="76000">
                <a:srgbClr val="426E78">
                  <a:alpha val="20000"/>
                </a:srgbClr>
              </a:gs>
              <a:gs pos="45000">
                <a:srgbClr val="7EADB8">
                  <a:alpha val="12000"/>
                </a:srgbClr>
              </a:gs>
              <a:gs pos="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12" name="Forma libre: Forma 4">
            <a:extLst>
              <a:ext uri="{FF2B5EF4-FFF2-40B4-BE49-F238E27FC236}">
                <a16:creationId xmlns:a16="http://schemas.microsoft.com/office/drawing/2014/main" id="{77F2258F-9772-432A-8DD9-CD8D31C1308A}"/>
              </a:ext>
            </a:extLst>
          </p:cNvPr>
          <p:cNvSpPr>
            <a:spLocks noChangeAspect="1"/>
          </p:cNvSpPr>
          <p:nvPr/>
        </p:nvSpPr>
        <p:spPr bwMode="auto">
          <a:xfrm>
            <a:off x="0" y="8389730"/>
            <a:ext cx="6840000" cy="743901"/>
          </a:xfrm>
          <a:custGeom>
            <a:avLst/>
            <a:gdLst>
              <a:gd name="connsiteX0" fmla="*/ 7789606 w 7789606"/>
              <a:gd name="connsiteY0" fmla="*/ 0 h 2514600"/>
              <a:gd name="connsiteX1" fmla="*/ 7789606 w 7789606"/>
              <a:gd name="connsiteY1" fmla="*/ 2360167 h 2514600"/>
              <a:gd name="connsiteX2" fmla="*/ 7789606 w 7789606"/>
              <a:gd name="connsiteY2" fmla="*/ 2514600 h 2514600"/>
              <a:gd name="connsiteX3" fmla="*/ 0 w 7789606"/>
              <a:gd name="connsiteY3" fmla="*/ 2514600 h 2514600"/>
              <a:gd name="connsiteX4" fmla="*/ 0 w 7789606"/>
              <a:gd name="connsiteY4" fmla="*/ 2507805 h 2514600"/>
              <a:gd name="connsiteX5" fmla="*/ 0 w 7789606"/>
              <a:gd name="connsiteY5" fmla="*/ 225384 h 2514600"/>
              <a:gd name="connsiteX6" fmla="*/ 7789606 w 7789606"/>
              <a:gd name="connsiteY6"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89606" h="2514600">
                <a:moveTo>
                  <a:pt x="7789606" y="0"/>
                </a:moveTo>
                <a:cubicBezTo>
                  <a:pt x="7789606" y="0"/>
                  <a:pt x="7789606" y="0"/>
                  <a:pt x="7789606" y="2360167"/>
                </a:cubicBezTo>
                <a:lnTo>
                  <a:pt x="7789606" y="2514600"/>
                </a:lnTo>
                <a:lnTo>
                  <a:pt x="0" y="2514600"/>
                </a:lnTo>
                <a:lnTo>
                  <a:pt x="0" y="2507805"/>
                </a:lnTo>
                <a:cubicBezTo>
                  <a:pt x="0" y="2123448"/>
                  <a:pt x="0" y="1440145"/>
                  <a:pt x="0" y="225384"/>
                </a:cubicBezTo>
                <a:cubicBezTo>
                  <a:pt x="2368397" y="954749"/>
                  <a:pt x="6207492" y="1098744"/>
                  <a:pt x="7789606" y="0"/>
                </a:cubicBezTo>
                <a:close/>
              </a:path>
            </a:pathLst>
          </a:custGeom>
          <a:gradFill>
            <a:gsLst>
              <a:gs pos="91000">
                <a:srgbClr val="426E78">
                  <a:alpha val="8000"/>
                </a:srgbClr>
              </a:gs>
              <a:gs pos="68000">
                <a:srgbClr val="002060">
                  <a:alpha val="0"/>
                </a:srgbClr>
              </a:gs>
              <a:gs pos="28000">
                <a:srgbClr val="7EADB8">
                  <a:alpha val="22000"/>
                </a:srgbClr>
              </a:gs>
              <a:gs pos="0">
                <a:schemeClr val="bg1"/>
              </a:gs>
            </a:gsLst>
            <a:lin ang="2700000" scaled="1"/>
          </a:gradFill>
          <a:ln>
            <a:noFill/>
          </a:ln>
        </p:spPr>
        <p:txBody>
          <a:bodyPr vert="horz" wrap="square" lIns="91440" tIns="45720" rIns="91440" bIns="45720" numCol="1" anchor="t" anchorCtr="0" compatLnSpc="1">
            <a:prstTxWarp prst="textNoShape">
              <a:avLst/>
            </a:prstTxWarp>
            <a:noAutofit/>
          </a:bodyPr>
          <a:lstStyle/>
          <a:p>
            <a:endParaRPr lang="es-AR"/>
          </a:p>
        </p:txBody>
      </p:sp>
      <p:sp>
        <p:nvSpPr>
          <p:cNvPr id="10" name="Forma libre: Forma 3">
            <a:extLst>
              <a:ext uri="{FF2B5EF4-FFF2-40B4-BE49-F238E27FC236}">
                <a16:creationId xmlns:a16="http://schemas.microsoft.com/office/drawing/2014/main" id="{C0279F97-BA05-4380-AFB6-7C52F6E902D6}"/>
              </a:ext>
            </a:extLst>
          </p:cNvPr>
          <p:cNvSpPr>
            <a:spLocks noChangeAspect="1"/>
          </p:cNvSpPr>
          <p:nvPr/>
        </p:nvSpPr>
        <p:spPr>
          <a:xfrm rot="10800000">
            <a:off x="18000" y="-2"/>
            <a:ext cx="6840000" cy="853441"/>
          </a:xfrm>
          <a:custGeom>
            <a:avLst/>
            <a:gdLst>
              <a:gd name="connsiteX0" fmla="*/ 7772144 w 7789606"/>
              <a:gd name="connsiteY0" fmla="*/ 0 h 3654465"/>
              <a:gd name="connsiteX1" fmla="*/ 7789606 w 7789606"/>
              <a:gd name="connsiteY1" fmla="*/ 0 h 3654465"/>
              <a:gd name="connsiteX2" fmla="*/ 7789606 w 7789606"/>
              <a:gd name="connsiteY2" fmla="*/ 3654465 h 3654465"/>
              <a:gd name="connsiteX3" fmla="*/ 0 w 7789606"/>
              <a:gd name="connsiteY3" fmla="*/ 3654465 h 3654465"/>
              <a:gd name="connsiteX4" fmla="*/ 0 w 7789606"/>
              <a:gd name="connsiteY4" fmla="*/ 2856368 h 3654465"/>
              <a:gd name="connsiteX5" fmla="*/ 429171 w 7789606"/>
              <a:gd name="connsiteY5" fmla="*/ 2877395 h 3654465"/>
              <a:gd name="connsiteX6" fmla="*/ 2601623 w 7789606"/>
              <a:gd name="connsiteY6" fmla="*/ 2770954 h 3654465"/>
              <a:gd name="connsiteX7" fmla="*/ 7648664 w 7789606"/>
              <a:gd name="connsiteY7" fmla="*/ 241555 h 365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9606" h="3654465">
                <a:moveTo>
                  <a:pt x="7772144" y="0"/>
                </a:moveTo>
                <a:lnTo>
                  <a:pt x="7789606" y="0"/>
                </a:lnTo>
                <a:lnTo>
                  <a:pt x="7789606" y="3654465"/>
                </a:lnTo>
                <a:lnTo>
                  <a:pt x="0" y="3654465"/>
                </a:lnTo>
                <a:lnTo>
                  <a:pt x="0" y="2856368"/>
                </a:lnTo>
                <a:lnTo>
                  <a:pt x="429171" y="2877395"/>
                </a:lnTo>
                <a:cubicBezTo>
                  <a:pt x="1155821" y="2901118"/>
                  <a:pt x="1888673" y="2865801"/>
                  <a:pt x="2601623" y="2770954"/>
                </a:cubicBezTo>
                <a:cubicBezTo>
                  <a:pt x="5016863" y="2449644"/>
                  <a:pt x="6923473" y="1485981"/>
                  <a:pt x="7648664" y="241555"/>
                </a:cubicBezTo>
                <a:close/>
              </a:path>
            </a:pathLst>
          </a:custGeom>
          <a:gradFill>
            <a:gsLst>
              <a:gs pos="80000">
                <a:srgbClr val="426E78">
                  <a:alpha val="7000"/>
                </a:srgbClr>
              </a:gs>
              <a:gs pos="45000">
                <a:srgbClr val="7EADB8">
                  <a:alpha val="21000"/>
                </a:srgbClr>
              </a:gs>
              <a:gs pos="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dirty="0"/>
          </a:p>
        </p:txBody>
      </p:sp>
      <p:sp>
        <p:nvSpPr>
          <p:cNvPr id="15" name="Marcador de número de diapositiva 5">
            <a:extLst>
              <a:ext uri="{FF2B5EF4-FFF2-40B4-BE49-F238E27FC236}">
                <a16:creationId xmlns:a16="http://schemas.microsoft.com/office/drawing/2014/main" id="{A7B23C74-20DF-0A71-E56C-FDCCCE348BB8}"/>
              </a:ext>
            </a:extLst>
          </p:cNvPr>
          <p:cNvSpPr txBox="1">
            <a:spLocks/>
          </p:cNvSpPr>
          <p:nvPr/>
        </p:nvSpPr>
        <p:spPr>
          <a:xfrm>
            <a:off x="6238183" y="8950299"/>
            <a:ext cx="611639" cy="192667"/>
          </a:xfrm>
          <a:prstGeom prst="rect">
            <a:avLst/>
          </a:prstGeom>
          <a:solidFill>
            <a:srgbClr val="002060"/>
          </a:solidFill>
          <a:ln>
            <a:noFill/>
          </a:ln>
        </p:spPr>
        <p:txBody>
          <a:bodyPr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9A4F3F5-C055-3443-8F4D-415E16E06515}" type="slidenum">
              <a:rPr lang="es-CO" sz="831"/>
              <a:pPr/>
              <a:t>13</a:t>
            </a:fld>
            <a:endParaRPr lang="es-CO" sz="831"/>
          </a:p>
        </p:txBody>
      </p:sp>
      <p:pic>
        <p:nvPicPr>
          <p:cNvPr id="3" name="Imagen 2">
            <a:extLst>
              <a:ext uri="{FF2B5EF4-FFF2-40B4-BE49-F238E27FC236}">
                <a16:creationId xmlns:a16="http://schemas.microsoft.com/office/drawing/2014/main" id="{BCEF8821-E152-2690-CB46-9D4686A5B972}"/>
              </a:ext>
            </a:extLst>
          </p:cNvPr>
          <p:cNvPicPr>
            <a:picLocks noChangeAspect="1"/>
          </p:cNvPicPr>
          <p:nvPr/>
        </p:nvPicPr>
        <p:blipFill rotWithShape="1">
          <a:blip r:embed="rId2"/>
          <a:srcRect b="48778"/>
          <a:stretch/>
        </p:blipFill>
        <p:spPr>
          <a:xfrm>
            <a:off x="318908" y="1612947"/>
            <a:ext cx="6238183" cy="1563851"/>
          </a:xfrm>
          <a:prstGeom prst="rect">
            <a:avLst/>
          </a:prstGeom>
        </p:spPr>
      </p:pic>
      <p:sp>
        <p:nvSpPr>
          <p:cNvPr id="17" name="Rectangle 3">
            <a:extLst>
              <a:ext uri="{FF2B5EF4-FFF2-40B4-BE49-F238E27FC236}">
                <a16:creationId xmlns:a16="http://schemas.microsoft.com/office/drawing/2014/main" id="{A9478462-625B-9B29-7574-EB973B28B1E0}"/>
              </a:ext>
            </a:extLst>
          </p:cNvPr>
          <p:cNvSpPr/>
          <p:nvPr/>
        </p:nvSpPr>
        <p:spPr>
          <a:xfrm>
            <a:off x="309908" y="754270"/>
            <a:ext cx="6238183" cy="830997"/>
          </a:xfrm>
          <a:prstGeom prst="rect">
            <a:avLst/>
          </a:prstGeom>
        </p:spPr>
        <p:txBody>
          <a:bodyPr wrap="square" lIns="83077" rIns="83077">
            <a:spAutoFit/>
          </a:bodyPr>
          <a:lstStyle/>
          <a:p>
            <a:pPr algn="just"/>
            <a:r>
              <a:rPr lang="es-ES" sz="1200" dirty="0"/>
              <a:t>Debajo de las dimensiones encontramos el desglose de las subdimensiones, en las que se indica el nivel de cumplimiento e incumplimiento de las mismas.</a:t>
            </a:r>
          </a:p>
          <a:p>
            <a:pPr algn="just"/>
            <a:r>
              <a:rPr lang="es-ES" sz="1200" dirty="0"/>
              <a:t>En este gráfico se presenta un filtro (punto 1) para enfocarse en la dimensión que se desee y ver el desglose de sus subdimensiones.</a:t>
            </a:r>
          </a:p>
        </p:txBody>
      </p:sp>
      <p:sp>
        <p:nvSpPr>
          <p:cNvPr id="18" name="Rectangle 3">
            <a:extLst>
              <a:ext uri="{FF2B5EF4-FFF2-40B4-BE49-F238E27FC236}">
                <a16:creationId xmlns:a16="http://schemas.microsoft.com/office/drawing/2014/main" id="{97F9B248-42A8-3D8B-0303-D86974E0F95C}"/>
              </a:ext>
            </a:extLst>
          </p:cNvPr>
          <p:cNvSpPr/>
          <p:nvPr/>
        </p:nvSpPr>
        <p:spPr>
          <a:xfrm>
            <a:off x="309907" y="5897402"/>
            <a:ext cx="6238183" cy="830997"/>
          </a:xfrm>
          <a:prstGeom prst="rect">
            <a:avLst/>
          </a:prstGeom>
        </p:spPr>
        <p:txBody>
          <a:bodyPr wrap="square" lIns="83077" rIns="83077">
            <a:spAutoFit/>
          </a:bodyPr>
          <a:lstStyle/>
          <a:p>
            <a:pPr algn="just"/>
            <a:r>
              <a:rPr lang="es-ES" sz="1200" dirty="0"/>
              <a:t>Por último, con el fin de comparar los valores del IUS y su valor de cumplimiento obtenido en otros años, se presenta el siguiente gráfico de carácter visual. </a:t>
            </a:r>
          </a:p>
          <a:p>
            <a:pPr algn="just"/>
            <a:r>
              <a:rPr lang="es-ES" sz="1200" dirty="0"/>
              <a:t>Para ver su desarrollo completo respecto a otros años se debe ingresar al archivo que contenga ese año desarrollado.</a:t>
            </a:r>
          </a:p>
        </p:txBody>
      </p:sp>
      <p:pic>
        <p:nvPicPr>
          <p:cNvPr id="5" name="Imagen 4">
            <a:extLst>
              <a:ext uri="{FF2B5EF4-FFF2-40B4-BE49-F238E27FC236}">
                <a16:creationId xmlns:a16="http://schemas.microsoft.com/office/drawing/2014/main" id="{83A24B9A-E39F-C718-4D39-B5CA7BD63C63}"/>
              </a:ext>
            </a:extLst>
          </p:cNvPr>
          <p:cNvPicPr>
            <a:picLocks noChangeAspect="1"/>
          </p:cNvPicPr>
          <p:nvPr/>
        </p:nvPicPr>
        <p:blipFill>
          <a:blip r:embed="rId3"/>
          <a:stretch>
            <a:fillRect/>
          </a:stretch>
        </p:blipFill>
        <p:spPr>
          <a:xfrm>
            <a:off x="309907" y="6706182"/>
            <a:ext cx="6238183" cy="1743091"/>
          </a:xfrm>
          <a:prstGeom prst="rect">
            <a:avLst/>
          </a:prstGeom>
        </p:spPr>
      </p:pic>
      <p:pic>
        <p:nvPicPr>
          <p:cNvPr id="13" name="Imagen 12">
            <a:extLst>
              <a:ext uri="{FF2B5EF4-FFF2-40B4-BE49-F238E27FC236}">
                <a16:creationId xmlns:a16="http://schemas.microsoft.com/office/drawing/2014/main" id="{B454296B-8CDA-CCAB-F306-94FE0D04595D}"/>
              </a:ext>
            </a:extLst>
          </p:cNvPr>
          <p:cNvPicPr>
            <a:picLocks noChangeAspect="1"/>
          </p:cNvPicPr>
          <p:nvPr/>
        </p:nvPicPr>
        <p:blipFill rotWithShape="1">
          <a:blip r:embed="rId2"/>
          <a:srcRect t="51212"/>
          <a:stretch/>
        </p:blipFill>
        <p:spPr>
          <a:xfrm>
            <a:off x="318908" y="4326526"/>
            <a:ext cx="6238183" cy="1489548"/>
          </a:xfrm>
          <a:prstGeom prst="rect">
            <a:avLst/>
          </a:prstGeom>
        </p:spPr>
      </p:pic>
      <p:sp>
        <p:nvSpPr>
          <p:cNvPr id="14" name="Rectangle 3">
            <a:extLst>
              <a:ext uri="{FF2B5EF4-FFF2-40B4-BE49-F238E27FC236}">
                <a16:creationId xmlns:a16="http://schemas.microsoft.com/office/drawing/2014/main" id="{CDCE7243-FCD5-50B3-3F22-D7B43C74DD32}"/>
              </a:ext>
            </a:extLst>
          </p:cNvPr>
          <p:cNvSpPr/>
          <p:nvPr/>
        </p:nvSpPr>
        <p:spPr>
          <a:xfrm>
            <a:off x="318908" y="3229535"/>
            <a:ext cx="6238183" cy="1015663"/>
          </a:xfrm>
          <a:prstGeom prst="rect">
            <a:avLst/>
          </a:prstGeom>
        </p:spPr>
        <p:txBody>
          <a:bodyPr wrap="square" lIns="83077" rIns="83077">
            <a:spAutoFit/>
          </a:bodyPr>
          <a:lstStyle/>
          <a:p>
            <a:pPr algn="just"/>
            <a:r>
              <a:rPr lang="es-ES" sz="1200" dirty="0"/>
              <a:t>Debajo de las subdimensiones encontramos el desglose de los indicadores, en los que se visualiza el nivel de cumplimiento e incumplimiento de los mismos. </a:t>
            </a:r>
          </a:p>
          <a:p>
            <a:pPr algn="just"/>
            <a:r>
              <a:rPr lang="es-ES" sz="1200" dirty="0"/>
              <a:t>Al igual que el punto anterior, presenta un filtro con las subdimensiones (punto 2) que se marca en función a la dimensión seleccionada y permite enfocar el estudio en aquellos indicadores que se pretende visualizar.</a:t>
            </a:r>
          </a:p>
        </p:txBody>
      </p:sp>
      <p:sp>
        <p:nvSpPr>
          <p:cNvPr id="16" name="Dodecágono 15">
            <a:extLst>
              <a:ext uri="{FF2B5EF4-FFF2-40B4-BE49-F238E27FC236}">
                <a16:creationId xmlns:a16="http://schemas.microsoft.com/office/drawing/2014/main" id="{39B20139-9789-0FE7-4071-4E798CDBEEA4}"/>
              </a:ext>
            </a:extLst>
          </p:cNvPr>
          <p:cNvSpPr/>
          <p:nvPr/>
        </p:nvSpPr>
        <p:spPr>
          <a:xfrm>
            <a:off x="54588" y="1491954"/>
            <a:ext cx="334032" cy="29210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1</a:t>
            </a:r>
          </a:p>
        </p:txBody>
      </p:sp>
      <p:sp>
        <p:nvSpPr>
          <p:cNvPr id="19" name="Rectángulo 18">
            <a:extLst>
              <a:ext uri="{FF2B5EF4-FFF2-40B4-BE49-F238E27FC236}">
                <a16:creationId xmlns:a16="http://schemas.microsoft.com/office/drawing/2014/main" id="{C22652C6-1448-0AE0-4A25-5FFCEE4847B7}"/>
              </a:ext>
            </a:extLst>
          </p:cNvPr>
          <p:cNvSpPr/>
          <p:nvPr/>
        </p:nvSpPr>
        <p:spPr>
          <a:xfrm>
            <a:off x="388620" y="1677285"/>
            <a:ext cx="1348740" cy="137833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Dodecágono 19">
            <a:extLst>
              <a:ext uri="{FF2B5EF4-FFF2-40B4-BE49-F238E27FC236}">
                <a16:creationId xmlns:a16="http://schemas.microsoft.com/office/drawing/2014/main" id="{91BA7111-F0B8-359F-83BE-14C41221BF61}"/>
              </a:ext>
            </a:extLst>
          </p:cNvPr>
          <p:cNvSpPr/>
          <p:nvPr/>
        </p:nvSpPr>
        <p:spPr>
          <a:xfrm>
            <a:off x="54588" y="4162202"/>
            <a:ext cx="334032" cy="29210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2</a:t>
            </a:r>
          </a:p>
        </p:txBody>
      </p:sp>
      <p:sp>
        <p:nvSpPr>
          <p:cNvPr id="21" name="Rectángulo 20">
            <a:extLst>
              <a:ext uri="{FF2B5EF4-FFF2-40B4-BE49-F238E27FC236}">
                <a16:creationId xmlns:a16="http://schemas.microsoft.com/office/drawing/2014/main" id="{F44FA502-A012-47F3-86B3-96ED529AAC85}"/>
              </a:ext>
            </a:extLst>
          </p:cNvPr>
          <p:cNvSpPr/>
          <p:nvPr/>
        </p:nvSpPr>
        <p:spPr>
          <a:xfrm>
            <a:off x="388620" y="4347533"/>
            <a:ext cx="1348740" cy="137833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595860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6EF67FC-19B2-AE97-0517-5C62A5780A66}"/>
              </a:ext>
            </a:extLst>
          </p:cNvPr>
          <p:cNvPicPr>
            <a:picLocks noChangeAspect="1"/>
          </p:cNvPicPr>
          <p:nvPr/>
        </p:nvPicPr>
        <p:blipFill>
          <a:blip r:embed="rId2"/>
          <a:stretch>
            <a:fillRect/>
          </a:stretch>
        </p:blipFill>
        <p:spPr>
          <a:xfrm>
            <a:off x="466353" y="2902965"/>
            <a:ext cx="5925294" cy="3134977"/>
          </a:xfrm>
          <a:prstGeom prst="rect">
            <a:avLst/>
          </a:prstGeom>
        </p:spPr>
      </p:pic>
      <p:sp>
        <p:nvSpPr>
          <p:cNvPr id="22" name="Rectangle 2">
            <a:extLst>
              <a:ext uri="{FF2B5EF4-FFF2-40B4-BE49-F238E27FC236}">
                <a16:creationId xmlns:a16="http://schemas.microsoft.com/office/drawing/2014/main" id="{2B2B8A33-B333-EE4C-8431-B035F14527CA}"/>
              </a:ext>
            </a:extLst>
          </p:cNvPr>
          <p:cNvSpPr/>
          <p:nvPr/>
        </p:nvSpPr>
        <p:spPr>
          <a:xfrm>
            <a:off x="704457" y="806458"/>
            <a:ext cx="5678037" cy="400110"/>
          </a:xfrm>
          <a:prstGeom prst="rect">
            <a:avLst/>
          </a:prstGeom>
        </p:spPr>
        <p:txBody>
          <a:bodyPr wrap="square" lIns="0">
            <a:spAutoFit/>
          </a:bodyPr>
          <a:lstStyle/>
          <a:p>
            <a:r>
              <a:rPr lang="es-AR" sz="2000" b="1" dirty="0">
                <a:solidFill>
                  <a:srgbClr val="426E78"/>
                </a:solidFill>
              </a:rPr>
              <a:t>Reglas de Actualización en Power BI</a:t>
            </a:r>
            <a:endParaRPr lang="es-ES" sz="2000" b="1" dirty="0">
              <a:solidFill>
                <a:srgbClr val="426E78"/>
              </a:solidFill>
            </a:endParaRPr>
          </a:p>
        </p:txBody>
      </p:sp>
      <p:sp>
        <p:nvSpPr>
          <p:cNvPr id="30" name="Forma libre: Forma 3">
            <a:extLst>
              <a:ext uri="{FF2B5EF4-FFF2-40B4-BE49-F238E27FC236}">
                <a16:creationId xmlns:a16="http://schemas.microsoft.com/office/drawing/2014/main" id="{C0279F97-BA05-4380-AFB6-7C52F6E902D6}"/>
              </a:ext>
            </a:extLst>
          </p:cNvPr>
          <p:cNvSpPr>
            <a:spLocks noChangeAspect="1"/>
          </p:cNvSpPr>
          <p:nvPr/>
        </p:nvSpPr>
        <p:spPr>
          <a:xfrm rot="10800000">
            <a:off x="2" y="-29620"/>
            <a:ext cx="6840000" cy="1177372"/>
          </a:xfrm>
          <a:custGeom>
            <a:avLst/>
            <a:gdLst>
              <a:gd name="connsiteX0" fmla="*/ 7772144 w 7789606"/>
              <a:gd name="connsiteY0" fmla="*/ 0 h 3654465"/>
              <a:gd name="connsiteX1" fmla="*/ 7789606 w 7789606"/>
              <a:gd name="connsiteY1" fmla="*/ 0 h 3654465"/>
              <a:gd name="connsiteX2" fmla="*/ 7789606 w 7789606"/>
              <a:gd name="connsiteY2" fmla="*/ 3654465 h 3654465"/>
              <a:gd name="connsiteX3" fmla="*/ 0 w 7789606"/>
              <a:gd name="connsiteY3" fmla="*/ 3654465 h 3654465"/>
              <a:gd name="connsiteX4" fmla="*/ 0 w 7789606"/>
              <a:gd name="connsiteY4" fmla="*/ 2856368 h 3654465"/>
              <a:gd name="connsiteX5" fmla="*/ 429171 w 7789606"/>
              <a:gd name="connsiteY5" fmla="*/ 2877395 h 3654465"/>
              <a:gd name="connsiteX6" fmla="*/ 2601623 w 7789606"/>
              <a:gd name="connsiteY6" fmla="*/ 2770954 h 3654465"/>
              <a:gd name="connsiteX7" fmla="*/ 7648664 w 7789606"/>
              <a:gd name="connsiteY7" fmla="*/ 241555 h 365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9606" h="3654465">
                <a:moveTo>
                  <a:pt x="7772144" y="0"/>
                </a:moveTo>
                <a:lnTo>
                  <a:pt x="7789606" y="0"/>
                </a:lnTo>
                <a:lnTo>
                  <a:pt x="7789606" y="3654465"/>
                </a:lnTo>
                <a:lnTo>
                  <a:pt x="0" y="3654465"/>
                </a:lnTo>
                <a:lnTo>
                  <a:pt x="0" y="2856368"/>
                </a:lnTo>
                <a:lnTo>
                  <a:pt x="429171" y="2877395"/>
                </a:lnTo>
                <a:cubicBezTo>
                  <a:pt x="1155821" y="2901118"/>
                  <a:pt x="1888673" y="2865801"/>
                  <a:pt x="2601623" y="2770954"/>
                </a:cubicBezTo>
                <a:cubicBezTo>
                  <a:pt x="5016863" y="2449644"/>
                  <a:pt x="6923473" y="1485981"/>
                  <a:pt x="7648664" y="241555"/>
                </a:cubicBezTo>
                <a:close/>
              </a:path>
            </a:pathLst>
          </a:custGeom>
          <a:gradFill>
            <a:gsLst>
              <a:gs pos="80000">
                <a:srgbClr val="426E78">
                  <a:alpha val="7000"/>
                </a:srgbClr>
              </a:gs>
              <a:gs pos="45000">
                <a:srgbClr val="7EADB8">
                  <a:alpha val="21000"/>
                </a:srgbClr>
              </a:gs>
              <a:gs pos="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31" name="Forma libre: Forma 3">
            <a:extLst>
              <a:ext uri="{FF2B5EF4-FFF2-40B4-BE49-F238E27FC236}">
                <a16:creationId xmlns:a16="http://schemas.microsoft.com/office/drawing/2014/main" id="{C0279F97-BA05-4380-AFB6-7C52F6E902D6}"/>
              </a:ext>
            </a:extLst>
          </p:cNvPr>
          <p:cNvSpPr>
            <a:spLocks noChangeAspect="1"/>
          </p:cNvSpPr>
          <p:nvPr/>
        </p:nvSpPr>
        <p:spPr>
          <a:xfrm>
            <a:off x="0" y="6537267"/>
            <a:ext cx="6840000" cy="2591445"/>
          </a:xfrm>
          <a:custGeom>
            <a:avLst/>
            <a:gdLst>
              <a:gd name="connsiteX0" fmla="*/ 7772144 w 7789606"/>
              <a:gd name="connsiteY0" fmla="*/ 0 h 3654465"/>
              <a:gd name="connsiteX1" fmla="*/ 7789606 w 7789606"/>
              <a:gd name="connsiteY1" fmla="*/ 0 h 3654465"/>
              <a:gd name="connsiteX2" fmla="*/ 7789606 w 7789606"/>
              <a:gd name="connsiteY2" fmla="*/ 3654465 h 3654465"/>
              <a:gd name="connsiteX3" fmla="*/ 0 w 7789606"/>
              <a:gd name="connsiteY3" fmla="*/ 3654465 h 3654465"/>
              <a:gd name="connsiteX4" fmla="*/ 0 w 7789606"/>
              <a:gd name="connsiteY4" fmla="*/ 2856368 h 3654465"/>
              <a:gd name="connsiteX5" fmla="*/ 429171 w 7789606"/>
              <a:gd name="connsiteY5" fmla="*/ 2877395 h 3654465"/>
              <a:gd name="connsiteX6" fmla="*/ 2601623 w 7789606"/>
              <a:gd name="connsiteY6" fmla="*/ 2770954 h 3654465"/>
              <a:gd name="connsiteX7" fmla="*/ 7648664 w 7789606"/>
              <a:gd name="connsiteY7" fmla="*/ 241555 h 365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9606" h="3654465">
                <a:moveTo>
                  <a:pt x="7772144" y="0"/>
                </a:moveTo>
                <a:lnTo>
                  <a:pt x="7789606" y="0"/>
                </a:lnTo>
                <a:lnTo>
                  <a:pt x="7789606" y="3654465"/>
                </a:lnTo>
                <a:lnTo>
                  <a:pt x="0" y="3654465"/>
                </a:lnTo>
                <a:lnTo>
                  <a:pt x="0" y="2856368"/>
                </a:lnTo>
                <a:lnTo>
                  <a:pt x="429171" y="2877395"/>
                </a:lnTo>
                <a:cubicBezTo>
                  <a:pt x="1155821" y="2901118"/>
                  <a:pt x="1888673" y="2865801"/>
                  <a:pt x="2601623" y="2770954"/>
                </a:cubicBezTo>
                <a:cubicBezTo>
                  <a:pt x="5016863" y="2449644"/>
                  <a:pt x="6923473" y="1485981"/>
                  <a:pt x="7648664" y="241555"/>
                </a:cubicBezTo>
                <a:close/>
              </a:path>
            </a:pathLst>
          </a:custGeom>
          <a:gradFill>
            <a:gsLst>
              <a:gs pos="76000">
                <a:srgbClr val="426E78">
                  <a:alpha val="20000"/>
                </a:srgbClr>
              </a:gs>
              <a:gs pos="45000">
                <a:srgbClr val="7EADB8">
                  <a:alpha val="12000"/>
                </a:srgbClr>
              </a:gs>
              <a:gs pos="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32" name="Forma libre: Forma 4">
            <a:extLst>
              <a:ext uri="{FF2B5EF4-FFF2-40B4-BE49-F238E27FC236}">
                <a16:creationId xmlns:a16="http://schemas.microsoft.com/office/drawing/2014/main" id="{77F2258F-9772-432A-8DD9-CD8D31C1308A}"/>
              </a:ext>
            </a:extLst>
          </p:cNvPr>
          <p:cNvSpPr>
            <a:spLocks noChangeAspect="1"/>
          </p:cNvSpPr>
          <p:nvPr/>
        </p:nvSpPr>
        <p:spPr bwMode="auto">
          <a:xfrm>
            <a:off x="0" y="7433653"/>
            <a:ext cx="6840000" cy="1699978"/>
          </a:xfrm>
          <a:custGeom>
            <a:avLst/>
            <a:gdLst>
              <a:gd name="connsiteX0" fmla="*/ 7789606 w 7789606"/>
              <a:gd name="connsiteY0" fmla="*/ 0 h 2514600"/>
              <a:gd name="connsiteX1" fmla="*/ 7789606 w 7789606"/>
              <a:gd name="connsiteY1" fmla="*/ 2360167 h 2514600"/>
              <a:gd name="connsiteX2" fmla="*/ 7789606 w 7789606"/>
              <a:gd name="connsiteY2" fmla="*/ 2514600 h 2514600"/>
              <a:gd name="connsiteX3" fmla="*/ 0 w 7789606"/>
              <a:gd name="connsiteY3" fmla="*/ 2514600 h 2514600"/>
              <a:gd name="connsiteX4" fmla="*/ 0 w 7789606"/>
              <a:gd name="connsiteY4" fmla="*/ 2507805 h 2514600"/>
              <a:gd name="connsiteX5" fmla="*/ 0 w 7789606"/>
              <a:gd name="connsiteY5" fmla="*/ 225384 h 2514600"/>
              <a:gd name="connsiteX6" fmla="*/ 7789606 w 7789606"/>
              <a:gd name="connsiteY6"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89606" h="2514600">
                <a:moveTo>
                  <a:pt x="7789606" y="0"/>
                </a:moveTo>
                <a:cubicBezTo>
                  <a:pt x="7789606" y="0"/>
                  <a:pt x="7789606" y="0"/>
                  <a:pt x="7789606" y="2360167"/>
                </a:cubicBezTo>
                <a:lnTo>
                  <a:pt x="7789606" y="2514600"/>
                </a:lnTo>
                <a:lnTo>
                  <a:pt x="0" y="2514600"/>
                </a:lnTo>
                <a:lnTo>
                  <a:pt x="0" y="2507805"/>
                </a:lnTo>
                <a:cubicBezTo>
                  <a:pt x="0" y="2123448"/>
                  <a:pt x="0" y="1440145"/>
                  <a:pt x="0" y="225384"/>
                </a:cubicBezTo>
                <a:cubicBezTo>
                  <a:pt x="2368397" y="954749"/>
                  <a:pt x="6207492" y="1098744"/>
                  <a:pt x="7789606" y="0"/>
                </a:cubicBezTo>
                <a:close/>
              </a:path>
            </a:pathLst>
          </a:custGeom>
          <a:gradFill>
            <a:gsLst>
              <a:gs pos="91000">
                <a:srgbClr val="426E78">
                  <a:alpha val="8000"/>
                </a:srgbClr>
              </a:gs>
              <a:gs pos="68000">
                <a:srgbClr val="002060">
                  <a:alpha val="0"/>
                </a:srgbClr>
              </a:gs>
              <a:gs pos="28000">
                <a:srgbClr val="7EADB8">
                  <a:alpha val="22000"/>
                </a:srgbClr>
              </a:gs>
              <a:gs pos="0">
                <a:schemeClr val="bg1"/>
              </a:gs>
            </a:gsLst>
            <a:lin ang="2700000" scaled="1"/>
          </a:gradFill>
          <a:ln>
            <a:noFill/>
          </a:ln>
        </p:spPr>
        <p:txBody>
          <a:bodyPr vert="horz" wrap="square" lIns="91440" tIns="45720" rIns="91440" bIns="45720" numCol="1" anchor="t" anchorCtr="0" compatLnSpc="1">
            <a:prstTxWarp prst="textNoShape">
              <a:avLst/>
            </a:prstTxWarp>
            <a:noAutofit/>
          </a:bodyPr>
          <a:lstStyle/>
          <a:p>
            <a:endParaRPr lang="es-AR"/>
          </a:p>
        </p:txBody>
      </p:sp>
      <p:sp>
        <p:nvSpPr>
          <p:cNvPr id="12" name="Marcador de número de diapositiva 5">
            <a:extLst>
              <a:ext uri="{FF2B5EF4-FFF2-40B4-BE49-F238E27FC236}">
                <a16:creationId xmlns:a16="http://schemas.microsoft.com/office/drawing/2014/main" id="{4A511EEB-9B87-7B80-AC18-4A3E705A034F}"/>
              </a:ext>
            </a:extLst>
          </p:cNvPr>
          <p:cNvSpPr txBox="1">
            <a:spLocks/>
          </p:cNvSpPr>
          <p:nvPr/>
        </p:nvSpPr>
        <p:spPr>
          <a:xfrm>
            <a:off x="6238183" y="8950299"/>
            <a:ext cx="611639" cy="192667"/>
          </a:xfrm>
          <a:prstGeom prst="rect">
            <a:avLst/>
          </a:prstGeom>
          <a:solidFill>
            <a:srgbClr val="92D050"/>
          </a:solidFill>
          <a:ln>
            <a:noFill/>
          </a:ln>
        </p:spPr>
        <p:txBody>
          <a:bodyPr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9A4F3F5-C055-3443-8F4D-415E16E06515}" type="slidenum">
              <a:rPr lang="es-CO" sz="831"/>
              <a:pPr/>
              <a:t>14</a:t>
            </a:fld>
            <a:endParaRPr lang="es-CO" sz="831"/>
          </a:p>
        </p:txBody>
      </p:sp>
      <p:sp>
        <p:nvSpPr>
          <p:cNvPr id="8" name="Rectangle 3">
            <a:extLst>
              <a:ext uri="{FF2B5EF4-FFF2-40B4-BE49-F238E27FC236}">
                <a16:creationId xmlns:a16="http://schemas.microsoft.com/office/drawing/2014/main" id="{F372B0C3-3D79-0350-4052-E4C855499DBF}"/>
              </a:ext>
            </a:extLst>
          </p:cNvPr>
          <p:cNvSpPr/>
          <p:nvPr/>
        </p:nvSpPr>
        <p:spPr>
          <a:xfrm>
            <a:off x="609776" y="1367672"/>
            <a:ext cx="5638448" cy="1302536"/>
          </a:xfrm>
          <a:prstGeom prst="rect">
            <a:avLst/>
          </a:prstGeom>
        </p:spPr>
        <p:txBody>
          <a:bodyPr wrap="square" lIns="83077" rIns="83077">
            <a:spAutoFit/>
          </a:bodyPr>
          <a:lstStyle/>
          <a:p>
            <a:pPr lvl="0" algn="just">
              <a:lnSpc>
                <a:spcPct val="107000"/>
              </a:lnSpc>
              <a:spcAft>
                <a:spcPts val="600"/>
              </a:spcAft>
            </a:pPr>
            <a:r>
              <a:rPr lang="es-ES" sz="1200" dirty="0"/>
              <a:t>Para realizar la actualización de los gráficos en Power BI, primero hay que conectar el archivo del Excel al archivo del Power BI, para ello se debe:</a:t>
            </a:r>
          </a:p>
          <a:p>
            <a:pPr lvl="0" algn="just">
              <a:lnSpc>
                <a:spcPct val="107000"/>
              </a:lnSpc>
              <a:spcAft>
                <a:spcPts val="600"/>
              </a:spcAft>
            </a:pPr>
            <a:r>
              <a:rPr lang="es-ES" sz="1200" dirty="0"/>
              <a:t>1- Ingresar a Inicio</a:t>
            </a:r>
          </a:p>
          <a:p>
            <a:pPr lvl="0" algn="just">
              <a:lnSpc>
                <a:spcPct val="107000"/>
              </a:lnSpc>
              <a:spcAft>
                <a:spcPts val="600"/>
              </a:spcAft>
            </a:pPr>
            <a:r>
              <a:rPr lang="es-ES" sz="1200" dirty="0"/>
              <a:t>2- Desplegar dentro de la solapa Consultas el botón Transformar Datos</a:t>
            </a:r>
          </a:p>
          <a:p>
            <a:pPr lvl="0" algn="just">
              <a:lnSpc>
                <a:spcPct val="107000"/>
              </a:lnSpc>
              <a:spcAft>
                <a:spcPts val="600"/>
              </a:spcAft>
            </a:pPr>
            <a:r>
              <a:rPr lang="es-ES" sz="1200" dirty="0"/>
              <a:t>3- Seleccionar Configuración de origen de datos</a:t>
            </a:r>
            <a:endParaRPr lang="es-AR" sz="1200" dirty="0"/>
          </a:p>
        </p:txBody>
      </p:sp>
      <p:sp>
        <p:nvSpPr>
          <p:cNvPr id="11" name="Dodecágono 10">
            <a:extLst>
              <a:ext uri="{FF2B5EF4-FFF2-40B4-BE49-F238E27FC236}">
                <a16:creationId xmlns:a16="http://schemas.microsoft.com/office/drawing/2014/main" id="{F5F692E7-B24D-25CD-D9C6-307E9A682799}"/>
              </a:ext>
            </a:extLst>
          </p:cNvPr>
          <p:cNvSpPr/>
          <p:nvPr/>
        </p:nvSpPr>
        <p:spPr>
          <a:xfrm>
            <a:off x="864685" y="3207410"/>
            <a:ext cx="334032" cy="29210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1</a:t>
            </a:r>
          </a:p>
        </p:txBody>
      </p:sp>
      <p:sp>
        <p:nvSpPr>
          <p:cNvPr id="13" name="Rectángulo 12">
            <a:extLst>
              <a:ext uri="{FF2B5EF4-FFF2-40B4-BE49-F238E27FC236}">
                <a16:creationId xmlns:a16="http://schemas.microsoft.com/office/drawing/2014/main" id="{B3932464-7E02-CB98-DC92-69802D3022FD}"/>
              </a:ext>
            </a:extLst>
          </p:cNvPr>
          <p:cNvSpPr/>
          <p:nvPr/>
        </p:nvSpPr>
        <p:spPr>
          <a:xfrm>
            <a:off x="791536" y="3073972"/>
            <a:ext cx="480330" cy="14674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Dodecágono 13">
            <a:extLst>
              <a:ext uri="{FF2B5EF4-FFF2-40B4-BE49-F238E27FC236}">
                <a16:creationId xmlns:a16="http://schemas.microsoft.com/office/drawing/2014/main" id="{8C18341A-06A3-CBBE-B941-1C40AF2893C0}"/>
              </a:ext>
            </a:extLst>
          </p:cNvPr>
          <p:cNvSpPr/>
          <p:nvPr/>
        </p:nvSpPr>
        <p:spPr>
          <a:xfrm>
            <a:off x="3125448" y="2904859"/>
            <a:ext cx="334032" cy="29210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2</a:t>
            </a:r>
          </a:p>
        </p:txBody>
      </p:sp>
      <p:sp>
        <p:nvSpPr>
          <p:cNvPr id="15" name="Rectángulo 14">
            <a:extLst>
              <a:ext uri="{FF2B5EF4-FFF2-40B4-BE49-F238E27FC236}">
                <a16:creationId xmlns:a16="http://schemas.microsoft.com/office/drawing/2014/main" id="{953CE6E0-F763-8699-26EC-F3D83E19EE75}"/>
              </a:ext>
            </a:extLst>
          </p:cNvPr>
          <p:cNvSpPr/>
          <p:nvPr/>
        </p:nvSpPr>
        <p:spPr>
          <a:xfrm>
            <a:off x="3052299" y="3226366"/>
            <a:ext cx="407181" cy="33767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Dodecágono 15">
            <a:extLst>
              <a:ext uri="{FF2B5EF4-FFF2-40B4-BE49-F238E27FC236}">
                <a16:creationId xmlns:a16="http://schemas.microsoft.com/office/drawing/2014/main" id="{1CA927A1-83D0-9D12-F6EF-B9121F9F9A25}"/>
              </a:ext>
            </a:extLst>
          </p:cNvPr>
          <p:cNvSpPr/>
          <p:nvPr/>
        </p:nvSpPr>
        <p:spPr>
          <a:xfrm>
            <a:off x="4204595" y="3665156"/>
            <a:ext cx="334032" cy="29210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3</a:t>
            </a:r>
          </a:p>
        </p:txBody>
      </p:sp>
      <p:sp>
        <p:nvSpPr>
          <p:cNvPr id="17" name="Rectángulo 16">
            <a:extLst>
              <a:ext uri="{FF2B5EF4-FFF2-40B4-BE49-F238E27FC236}">
                <a16:creationId xmlns:a16="http://schemas.microsoft.com/office/drawing/2014/main" id="{7A366A18-23B7-FC35-430C-0532D3C15A39}"/>
              </a:ext>
            </a:extLst>
          </p:cNvPr>
          <p:cNvSpPr/>
          <p:nvPr/>
        </p:nvSpPr>
        <p:spPr>
          <a:xfrm>
            <a:off x="3052299" y="3719685"/>
            <a:ext cx="1152296" cy="19823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734806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rma libre: Forma 3">
            <a:extLst>
              <a:ext uri="{FF2B5EF4-FFF2-40B4-BE49-F238E27FC236}">
                <a16:creationId xmlns:a16="http://schemas.microsoft.com/office/drawing/2014/main" id="{C0279F97-BA05-4380-AFB6-7C52F6E902D6}"/>
              </a:ext>
            </a:extLst>
          </p:cNvPr>
          <p:cNvSpPr>
            <a:spLocks noChangeAspect="1"/>
          </p:cNvSpPr>
          <p:nvPr/>
        </p:nvSpPr>
        <p:spPr>
          <a:xfrm rot="10800000">
            <a:off x="2" y="-29620"/>
            <a:ext cx="6840000" cy="1177372"/>
          </a:xfrm>
          <a:custGeom>
            <a:avLst/>
            <a:gdLst>
              <a:gd name="connsiteX0" fmla="*/ 7772144 w 7789606"/>
              <a:gd name="connsiteY0" fmla="*/ 0 h 3654465"/>
              <a:gd name="connsiteX1" fmla="*/ 7789606 w 7789606"/>
              <a:gd name="connsiteY1" fmla="*/ 0 h 3654465"/>
              <a:gd name="connsiteX2" fmla="*/ 7789606 w 7789606"/>
              <a:gd name="connsiteY2" fmla="*/ 3654465 h 3654465"/>
              <a:gd name="connsiteX3" fmla="*/ 0 w 7789606"/>
              <a:gd name="connsiteY3" fmla="*/ 3654465 h 3654465"/>
              <a:gd name="connsiteX4" fmla="*/ 0 w 7789606"/>
              <a:gd name="connsiteY4" fmla="*/ 2856368 h 3654465"/>
              <a:gd name="connsiteX5" fmla="*/ 429171 w 7789606"/>
              <a:gd name="connsiteY5" fmla="*/ 2877395 h 3654465"/>
              <a:gd name="connsiteX6" fmla="*/ 2601623 w 7789606"/>
              <a:gd name="connsiteY6" fmla="*/ 2770954 h 3654465"/>
              <a:gd name="connsiteX7" fmla="*/ 7648664 w 7789606"/>
              <a:gd name="connsiteY7" fmla="*/ 241555 h 365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9606" h="3654465">
                <a:moveTo>
                  <a:pt x="7772144" y="0"/>
                </a:moveTo>
                <a:lnTo>
                  <a:pt x="7789606" y="0"/>
                </a:lnTo>
                <a:lnTo>
                  <a:pt x="7789606" y="3654465"/>
                </a:lnTo>
                <a:lnTo>
                  <a:pt x="0" y="3654465"/>
                </a:lnTo>
                <a:lnTo>
                  <a:pt x="0" y="2856368"/>
                </a:lnTo>
                <a:lnTo>
                  <a:pt x="429171" y="2877395"/>
                </a:lnTo>
                <a:cubicBezTo>
                  <a:pt x="1155821" y="2901118"/>
                  <a:pt x="1888673" y="2865801"/>
                  <a:pt x="2601623" y="2770954"/>
                </a:cubicBezTo>
                <a:cubicBezTo>
                  <a:pt x="5016863" y="2449644"/>
                  <a:pt x="6923473" y="1485981"/>
                  <a:pt x="7648664" y="241555"/>
                </a:cubicBezTo>
                <a:close/>
              </a:path>
            </a:pathLst>
          </a:custGeom>
          <a:gradFill>
            <a:gsLst>
              <a:gs pos="80000">
                <a:srgbClr val="426E78">
                  <a:alpha val="7000"/>
                </a:srgbClr>
              </a:gs>
              <a:gs pos="45000">
                <a:srgbClr val="7EADB8">
                  <a:alpha val="21000"/>
                </a:srgbClr>
              </a:gs>
              <a:gs pos="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31" name="Forma libre: Forma 3">
            <a:extLst>
              <a:ext uri="{FF2B5EF4-FFF2-40B4-BE49-F238E27FC236}">
                <a16:creationId xmlns:a16="http://schemas.microsoft.com/office/drawing/2014/main" id="{C0279F97-BA05-4380-AFB6-7C52F6E902D6}"/>
              </a:ext>
            </a:extLst>
          </p:cNvPr>
          <p:cNvSpPr>
            <a:spLocks noChangeAspect="1"/>
          </p:cNvSpPr>
          <p:nvPr/>
        </p:nvSpPr>
        <p:spPr>
          <a:xfrm>
            <a:off x="0" y="6537267"/>
            <a:ext cx="6840000" cy="2591445"/>
          </a:xfrm>
          <a:custGeom>
            <a:avLst/>
            <a:gdLst>
              <a:gd name="connsiteX0" fmla="*/ 7772144 w 7789606"/>
              <a:gd name="connsiteY0" fmla="*/ 0 h 3654465"/>
              <a:gd name="connsiteX1" fmla="*/ 7789606 w 7789606"/>
              <a:gd name="connsiteY1" fmla="*/ 0 h 3654465"/>
              <a:gd name="connsiteX2" fmla="*/ 7789606 w 7789606"/>
              <a:gd name="connsiteY2" fmla="*/ 3654465 h 3654465"/>
              <a:gd name="connsiteX3" fmla="*/ 0 w 7789606"/>
              <a:gd name="connsiteY3" fmla="*/ 3654465 h 3654465"/>
              <a:gd name="connsiteX4" fmla="*/ 0 w 7789606"/>
              <a:gd name="connsiteY4" fmla="*/ 2856368 h 3654465"/>
              <a:gd name="connsiteX5" fmla="*/ 429171 w 7789606"/>
              <a:gd name="connsiteY5" fmla="*/ 2877395 h 3654465"/>
              <a:gd name="connsiteX6" fmla="*/ 2601623 w 7789606"/>
              <a:gd name="connsiteY6" fmla="*/ 2770954 h 3654465"/>
              <a:gd name="connsiteX7" fmla="*/ 7648664 w 7789606"/>
              <a:gd name="connsiteY7" fmla="*/ 241555 h 365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9606" h="3654465">
                <a:moveTo>
                  <a:pt x="7772144" y="0"/>
                </a:moveTo>
                <a:lnTo>
                  <a:pt x="7789606" y="0"/>
                </a:lnTo>
                <a:lnTo>
                  <a:pt x="7789606" y="3654465"/>
                </a:lnTo>
                <a:lnTo>
                  <a:pt x="0" y="3654465"/>
                </a:lnTo>
                <a:lnTo>
                  <a:pt x="0" y="2856368"/>
                </a:lnTo>
                <a:lnTo>
                  <a:pt x="429171" y="2877395"/>
                </a:lnTo>
                <a:cubicBezTo>
                  <a:pt x="1155821" y="2901118"/>
                  <a:pt x="1888673" y="2865801"/>
                  <a:pt x="2601623" y="2770954"/>
                </a:cubicBezTo>
                <a:cubicBezTo>
                  <a:pt x="5016863" y="2449644"/>
                  <a:pt x="6923473" y="1485981"/>
                  <a:pt x="7648664" y="241555"/>
                </a:cubicBezTo>
                <a:close/>
              </a:path>
            </a:pathLst>
          </a:custGeom>
          <a:gradFill>
            <a:gsLst>
              <a:gs pos="76000">
                <a:srgbClr val="426E78">
                  <a:alpha val="20000"/>
                </a:srgbClr>
              </a:gs>
              <a:gs pos="45000">
                <a:srgbClr val="7EADB8">
                  <a:alpha val="12000"/>
                </a:srgbClr>
              </a:gs>
              <a:gs pos="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32" name="Forma libre: Forma 4">
            <a:extLst>
              <a:ext uri="{FF2B5EF4-FFF2-40B4-BE49-F238E27FC236}">
                <a16:creationId xmlns:a16="http://schemas.microsoft.com/office/drawing/2014/main" id="{77F2258F-9772-432A-8DD9-CD8D31C1308A}"/>
              </a:ext>
            </a:extLst>
          </p:cNvPr>
          <p:cNvSpPr>
            <a:spLocks noChangeAspect="1"/>
          </p:cNvSpPr>
          <p:nvPr/>
        </p:nvSpPr>
        <p:spPr bwMode="auto">
          <a:xfrm>
            <a:off x="0" y="7433653"/>
            <a:ext cx="6840000" cy="1699978"/>
          </a:xfrm>
          <a:custGeom>
            <a:avLst/>
            <a:gdLst>
              <a:gd name="connsiteX0" fmla="*/ 7789606 w 7789606"/>
              <a:gd name="connsiteY0" fmla="*/ 0 h 2514600"/>
              <a:gd name="connsiteX1" fmla="*/ 7789606 w 7789606"/>
              <a:gd name="connsiteY1" fmla="*/ 2360167 h 2514600"/>
              <a:gd name="connsiteX2" fmla="*/ 7789606 w 7789606"/>
              <a:gd name="connsiteY2" fmla="*/ 2514600 h 2514600"/>
              <a:gd name="connsiteX3" fmla="*/ 0 w 7789606"/>
              <a:gd name="connsiteY3" fmla="*/ 2514600 h 2514600"/>
              <a:gd name="connsiteX4" fmla="*/ 0 w 7789606"/>
              <a:gd name="connsiteY4" fmla="*/ 2507805 h 2514600"/>
              <a:gd name="connsiteX5" fmla="*/ 0 w 7789606"/>
              <a:gd name="connsiteY5" fmla="*/ 225384 h 2514600"/>
              <a:gd name="connsiteX6" fmla="*/ 7789606 w 7789606"/>
              <a:gd name="connsiteY6"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89606" h="2514600">
                <a:moveTo>
                  <a:pt x="7789606" y="0"/>
                </a:moveTo>
                <a:cubicBezTo>
                  <a:pt x="7789606" y="0"/>
                  <a:pt x="7789606" y="0"/>
                  <a:pt x="7789606" y="2360167"/>
                </a:cubicBezTo>
                <a:lnTo>
                  <a:pt x="7789606" y="2514600"/>
                </a:lnTo>
                <a:lnTo>
                  <a:pt x="0" y="2514600"/>
                </a:lnTo>
                <a:lnTo>
                  <a:pt x="0" y="2507805"/>
                </a:lnTo>
                <a:cubicBezTo>
                  <a:pt x="0" y="2123448"/>
                  <a:pt x="0" y="1440145"/>
                  <a:pt x="0" y="225384"/>
                </a:cubicBezTo>
                <a:cubicBezTo>
                  <a:pt x="2368397" y="954749"/>
                  <a:pt x="6207492" y="1098744"/>
                  <a:pt x="7789606" y="0"/>
                </a:cubicBezTo>
                <a:close/>
              </a:path>
            </a:pathLst>
          </a:custGeom>
          <a:gradFill>
            <a:gsLst>
              <a:gs pos="91000">
                <a:srgbClr val="426E78">
                  <a:alpha val="8000"/>
                </a:srgbClr>
              </a:gs>
              <a:gs pos="68000">
                <a:srgbClr val="002060">
                  <a:alpha val="0"/>
                </a:srgbClr>
              </a:gs>
              <a:gs pos="28000">
                <a:srgbClr val="7EADB8">
                  <a:alpha val="22000"/>
                </a:srgbClr>
              </a:gs>
              <a:gs pos="0">
                <a:schemeClr val="bg1"/>
              </a:gs>
            </a:gsLst>
            <a:lin ang="2700000" scaled="1"/>
          </a:gradFill>
          <a:ln>
            <a:noFill/>
          </a:ln>
        </p:spPr>
        <p:txBody>
          <a:bodyPr vert="horz" wrap="square" lIns="91440" tIns="45720" rIns="91440" bIns="45720" numCol="1" anchor="t" anchorCtr="0" compatLnSpc="1">
            <a:prstTxWarp prst="textNoShape">
              <a:avLst/>
            </a:prstTxWarp>
            <a:noAutofit/>
          </a:bodyPr>
          <a:lstStyle/>
          <a:p>
            <a:endParaRPr lang="es-AR"/>
          </a:p>
        </p:txBody>
      </p:sp>
      <p:sp>
        <p:nvSpPr>
          <p:cNvPr id="12" name="Marcador de número de diapositiva 5">
            <a:extLst>
              <a:ext uri="{FF2B5EF4-FFF2-40B4-BE49-F238E27FC236}">
                <a16:creationId xmlns:a16="http://schemas.microsoft.com/office/drawing/2014/main" id="{4A511EEB-9B87-7B80-AC18-4A3E705A034F}"/>
              </a:ext>
            </a:extLst>
          </p:cNvPr>
          <p:cNvSpPr txBox="1">
            <a:spLocks/>
          </p:cNvSpPr>
          <p:nvPr/>
        </p:nvSpPr>
        <p:spPr>
          <a:xfrm>
            <a:off x="6238183" y="8950299"/>
            <a:ext cx="611639" cy="192667"/>
          </a:xfrm>
          <a:prstGeom prst="rect">
            <a:avLst/>
          </a:prstGeom>
          <a:solidFill>
            <a:srgbClr val="92D050"/>
          </a:solidFill>
          <a:ln>
            <a:noFill/>
          </a:ln>
        </p:spPr>
        <p:txBody>
          <a:bodyPr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9A4F3F5-C055-3443-8F4D-415E16E06515}" type="slidenum">
              <a:rPr lang="es-CO" sz="831"/>
              <a:pPr/>
              <a:t>15</a:t>
            </a:fld>
            <a:endParaRPr lang="es-CO" sz="831"/>
          </a:p>
        </p:txBody>
      </p:sp>
      <p:pic>
        <p:nvPicPr>
          <p:cNvPr id="4" name="Imagen 3">
            <a:extLst>
              <a:ext uri="{FF2B5EF4-FFF2-40B4-BE49-F238E27FC236}">
                <a16:creationId xmlns:a16="http://schemas.microsoft.com/office/drawing/2014/main" id="{73629988-FC09-229E-6B2A-54AD7EA5CAC2}"/>
              </a:ext>
            </a:extLst>
          </p:cNvPr>
          <p:cNvPicPr>
            <a:picLocks noChangeAspect="1"/>
          </p:cNvPicPr>
          <p:nvPr/>
        </p:nvPicPr>
        <p:blipFill>
          <a:blip r:embed="rId2"/>
          <a:stretch>
            <a:fillRect/>
          </a:stretch>
        </p:blipFill>
        <p:spPr>
          <a:xfrm>
            <a:off x="599735" y="2059924"/>
            <a:ext cx="5194300" cy="3738322"/>
          </a:xfrm>
          <a:prstGeom prst="rect">
            <a:avLst/>
          </a:prstGeom>
        </p:spPr>
      </p:pic>
      <p:pic>
        <p:nvPicPr>
          <p:cNvPr id="6" name="Imagen 5">
            <a:extLst>
              <a:ext uri="{FF2B5EF4-FFF2-40B4-BE49-F238E27FC236}">
                <a16:creationId xmlns:a16="http://schemas.microsoft.com/office/drawing/2014/main" id="{F29614CB-0036-8FC2-55B4-23CB9FBF2757}"/>
              </a:ext>
            </a:extLst>
          </p:cNvPr>
          <p:cNvPicPr>
            <a:picLocks noChangeAspect="1"/>
          </p:cNvPicPr>
          <p:nvPr/>
        </p:nvPicPr>
        <p:blipFill>
          <a:blip r:embed="rId3"/>
          <a:stretch>
            <a:fillRect/>
          </a:stretch>
        </p:blipFill>
        <p:spPr>
          <a:xfrm>
            <a:off x="599735" y="6013235"/>
            <a:ext cx="4577300" cy="1680107"/>
          </a:xfrm>
          <a:prstGeom prst="rect">
            <a:avLst/>
          </a:prstGeom>
        </p:spPr>
      </p:pic>
      <p:sp>
        <p:nvSpPr>
          <p:cNvPr id="19" name="Rectangle 3">
            <a:extLst>
              <a:ext uri="{FF2B5EF4-FFF2-40B4-BE49-F238E27FC236}">
                <a16:creationId xmlns:a16="http://schemas.microsoft.com/office/drawing/2014/main" id="{585C9E3D-F971-E41D-DEF5-F31071D06DDB}"/>
              </a:ext>
            </a:extLst>
          </p:cNvPr>
          <p:cNvSpPr/>
          <p:nvPr/>
        </p:nvSpPr>
        <p:spPr>
          <a:xfrm>
            <a:off x="599735" y="861268"/>
            <a:ext cx="5638448" cy="1104918"/>
          </a:xfrm>
          <a:prstGeom prst="rect">
            <a:avLst/>
          </a:prstGeom>
        </p:spPr>
        <p:txBody>
          <a:bodyPr wrap="square" lIns="83077" rIns="83077">
            <a:spAutoFit/>
          </a:bodyPr>
          <a:lstStyle/>
          <a:p>
            <a:pPr lvl="0" algn="just">
              <a:lnSpc>
                <a:spcPct val="107000"/>
              </a:lnSpc>
              <a:spcAft>
                <a:spcPts val="600"/>
              </a:spcAft>
            </a:pPr>
            <a:r>
              <a:rPr lang="es-ES" sz="1200" dirty="0"/>
              <a:t>4- Se abrirá una ventana emergente, en ella seleccionar Cambiar origen..</a:t>
            </a:r>
          </a:p>
          <a:p>
            <a:pPr lvl="0" algn="just">
              <a:lnSpc>
                <a:spcPct val="107000"/>
              </a:lnSpc>
              <a:spcAft>
                <a:spcPts val="600"/>
              </a:spcAft>
            </a:pPr>
            <a:r>
              <a:rPr lang="es-ES" sz="1200" dirty="0"/>
              <a:t>5- Seleccionar el botón Examinar y buscar dentro de su PC el archivo en Excel</a:t>
            </a:r>
          </a:p>
          <a:p>
            <a:pPr lvl="0" algn="just">
              <a:lnSpc>
                <a:spcPct val="107000"/>
              </a:lnSpc>
              <a:spcAft>
                <a:spcPts val="600"/>
              </a:spcAft>
            </a:pPr>
            <a:r>
              <a:rPr lang="es-ES" sz="1200" dirty="0"/>
              <a:t>6- Seleccionar Aceptar</a:t>
            </a:r>
          </a:p>
          <a:p>
            <a:pPr lvl="0" algn="just">
              <a:lnSpc>
                <a:spcPct val="107000"/>
              </a:lnSpc>
              <a:spcAft>
                <a:spcPts val="600"/>
              </a:spcAft>
            </a:pPr>
            <a:r>
              <a:rPr lang="es-ES" sz="1200" dirty="0"/>
              <a:t>7- Seleccionar Cerrar</a:t>
            </a:r>
            <a:endParaRPr lang="es-AR" sz="1200" dirty="0"/>
          </a:p>
        </p:txBody>
      </p:sp>
      <p:sp>
        <p:nvSpPr>
          <p:cNvPr id="20" name="Dodecágono 19">
            <a:extLst>
              <a:ext uri="{FF2B5EF4-FFF2-40B4-BE49-F238E27FC236}">
                <a16:creationId xmlns:a16="http://schemas.microsoft.com/office/drawing/2014/main" id="{0B8336BD-C994-60C9-8618-DFFB2CA15143}"/>
              </a:ext>
            </a:extLst>
          </p:cNvPr>
          <p:cNvSpPr/>
          <p:nvPr/>
        </p:nvSpPr>
        <p:spPr>
          <a:xfrm>
            <a:off x="320041" y="5121185"/>
            <a:ext cx="334032" cy="29210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4</a:t>
            </a:r>
          </a:p>
        </p:txBody>
      </p:sp>
      <p:sp>
        <p:nvSpPr>
          <p:cNvPr id="21" name="Rectángulo 20">
            <a:extLst>
              <a:ext uri="{FF2B5EF4-FFF2-40B4-BE49-F238E27FC236}">
                <a16:creationId xmlns:a16="http://schemas.microsoft.com/office/drawing/2014/main" id="{D667DF02-B796-628E-CCB0-A0899FF86EBB}"/>
              </a:ext>
            </a:extLst>
          </p:cNvPr>
          <p:cNvSpPr/>
          <p:nvPr/>
        </p:nvSpPr>
        <p:spPr>
          <a:xfrm>
            <a:off x="732035" y="5126892"/>
            <a:ext cx="664100" cy="28639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3" name="Dodecágono 22">
            <a:extLst>
              <a:ext uri="{FF2B5EF4-FFF2-40B4-BE49-F238E27FC236}">
                <a16:creationId xmlns:a16="http://schemas.microsoft.com/office/drawing/2014/main" id="{E2549A27-5B0A-9A98-2EEF-222F04CBDC05}"/>
              </a:ext>
            </a:extLst>
          </p:cNvPr>
          <p:cNvSpPr/>
          <p:nvPr/>
        </p:nvSpPr>
        <p:spPr>
          <a:xfrm>
            <a:off x="4036487" y="6587455"/>
            <a:ext cx="334032" cy="29210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5</a:t>
            </a:r>
          </a:p>
        </p:txBody>
      </p:sp>
      <p:sp>
        <p:nvSpPr>
          <p:cNvPr id="24" name="Rectángulo 23">
            <a:extLst>
              <a:ext uri="{FF2B5EF4-FFF2-40B4-BE49-F238E27FC236}">
                <a16:creationId xmlns:a16="http://schemas.microsoft.com/office/drawing/2014/main" id="{AC6A649C-1649-66DF-2FD2-B1C4B0F44AA3}"/>
              </a:ext>
            </a:extLst>
          </p:cNvPr>
          <p:cNvSpPr/>
          <p:nvPr/>
        </p:nvSpPr>
        <p:spPr>
          <a:xfrm>
            <a:off x="3447038" y="6634156"/>
            <a:ext cx="450997" cy="24339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5" name="Rectángulo 24">
            <a:extLst>
              <a:ext uri="{FF2B5EF4-FFF2-40B4-BE49-F238E27FC236}">
                <a16:creationId xmlns:a16="http://schemas.microsoft.com/office/drawing/2014/main" id="{144A07D8-27EA-AFDD-8122-6CA675CF1914}"/>
              </a:ext>
            </a:extLst>
          </p:cNvPr>
          <p:cNvSpPr/>
          <p:nvPr/>
        </p:nvSpPr>
        <p:spPr>
          <a:xfrm>
            <a:off x="4049188" y="7284977"/>
            <a:ext cx="559530" cy="2921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Dodecágono 25">
            <a:extLst>
              <a:ext uri="{FF2B5EF4-FFF2-40B4-BE49-F238E27FC236}">
                <a16:creationId xmlns:a16="http://schemas.microsoft.com/office/drawing/2014/main" id="{B3478FD4-28EF-7E65-47B8-4BECE3C64D78}"/>
              </a:ext>
            </a:extLst>
          </p:cNvPr>
          <p:cNvSpPr/>
          <p:nvPr/>
        </p:nvSpPr>
        <p:spPr>
          <a:xfrm>
            <a:off x="3680887" y="7273255"/>
            <a:ext cx="334032" cy="29210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6</a:t>
            </a:r>
          </a:p>
        </p:txBody>
      </p:sp>
      <p:sp>
        <p:nvSpPr>
          <p:cNvPr id="27" name="Rectángulo 26">
            <a:extLst>
              <a:ext uri="{FF2B5EF4-FFF2-40B4-BE49-F238E27FC236}">
                <a16:creationId xmlns:a16="http://schemas.microsoft.com/office/drawing/2014/main" id="{57F64A99-CC78-7F02-5D06-CB13F164ADF1}"/>
              </a:ext>
            </a:extLst>
          </p:cNvPr>
          <p:cNvSpPr/>
          <p:nvPr/>
        </p:nvSpPr>
        <p:spPr>
          <a:xfrm>
            <a:off x="5177035" y="5408541"/>
            <a:ext cx="559530" cy="2921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Dodecágono 27">
            <a:extLst>
              <a:ext uri="{FF2B5EF4-FFF2-40B4-BE49-F238E27FC236}">
                <a16:creationId xmlns:a16="http://schemas.microsoft.com/office/drawing/2014/main" id="{B99A5BB3-969A-ECF2-372A-10663C371CB3}"/>
              </a:ext>
            </a:extLst>
          </p:cNvPr>
          <p:cNvSpPr/>
          <p:nvPr/>
        </p:nvSpPr>
        <p:spPr>
          <a:xfrm>
            <a:off x="4808734" y="5396819"/>
            <a:ext cx="334032" cy="29210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7</a:t>
            </a:r>
          </a:p>
        </p:txBody>
      </p:sp>
    </p:spTree>
    <p:extLst>
      <p:ext uri="{BB962C8B-B14F-4D97-AF65-F5344CB8AC3E}">
        <p14:creationId xmlns:p14="http://schemas.microsoft.com/office/powerpoint/2010/main" val="1427028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rma libre: Forma 3">
            <a:extLst>
              <a:ext uri="{FF2B5EF4-FFF2-40B4-BE49-F238E27FC236}">
                <a16:creationId xmlns:a16="http://schemas.microsoft.com/office/drawing/2014/main" id="{C0279F97-BA05-4380-AFB6-7C52F6E902D6}"/>
              </a:ext>
            </a:extLst>
          </p:cNvPr>
          <p:cNvSpPr>
            <a:spLocks noChangeAspect="1"/>
          </p:cNvSpPr>
          <p:nvPr/>
        </p:nvSpPr>
        <p:spPr>
          <a:xfrm rot="10800000">
            <a:off x="2" y="-29620"/>
            <a:ext cx="6840000" cy="1177372"/>
          </a:xfrm>
          <a:custGeom>
            <a:avLst/>
            <a:gdLst>
              <a:gd name="connsiteX0" fmla="*/ 7772144 w 7789606"/>
              <a:gd name="connsiteY0" fmla="*/ 0 h 3654465"/>
              <a:gd name="connsiteX1" fmla="*/ 7789606 w 7789606"/>
              <a:gd name="connsiteY1" fmla="*/ 0 h 3654465"/>
              <a:gd name="connsiteX2" fmla="*/ 7789606 w 7789606"/>
              <a:gd name="connsiteY2" fmla="*/ 3654465 h 3654465"/>
              <a:gd name="connsiteX3" fmla="*/ 0 w 7789606"/>
              <a:gd name="connsiteY3" fmla="*/ 3654465 h 3654465"/>
              <a:gd name="connsiteX4" fmla="*/ 0 w 7789606"/>
              <a:gd name="connsiteY4" fmla="*/ 2856368 h 3654465"/>
              <a:gd name="connsiteX5" fmla="*/ 429171 w 7789606"/>
              <a:gd name="connsiteY5" fmla="*/ 2877395 h 3654465"/>
              <a:gd name="connsiteX6" fmla="*/ 2601623 w 7789606"/>
              <a:gd name="connsiteY6" fmla="*/ 2770954 h 3654465"/>
              <a:gd name="connsiteX7" fmla="*/ 7648664 w 7789606"/>
              <a:gd name="connsiteY7" fmla="*/ 241555 h 365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9606" h="3654465">
                <a:moveTo>
                  <a:pt x="7772144" y="0"/>
                </a:moveTo>
                <a:lnTo>
                  <a:pt x="7789606" y="0"/>
                </a:lnTo>
                <a:lnTo>
                  <a:pt x="7789606" y="3654465"/>
                </a:lnTo>
                <a:lnTo>
                  <a:pt x="0" y="3654465"/>
                </a:lnTo>
                <a:lnTo>
                  <a:pt x="0" y="2856368"/>
                </a:lnTo>
                <a:lnTo>
                  <a:pt x="429171" y="2877395"/>
                </a:lnTo>
                <a:cubicBezTo>
                  <a:pt x="1155821" y="2901118"/>
                  <a:pt x="1888673" y="2865801"/>
                  <a:pt x="2601623" y="2770954"/>
                </a:cubicBezTo>
                <a:cubicBezTo>
                  <a:pt x="5016863" y="2449644"/>
                  <a:pt x="6923473" y="1485981"/>
                  <a:pt x="7648664" y="241555"/>
                </a:cubicBezTo>
                <a:close/>
              </a:path>
            </a:pathLst>
          </a:custGeom>
          <a:gradFill>
            <a:gsLst>
              <a:gs pos="80000">
                <a:srgbClr val="426E78">
                  <a:alpha val="7000"/>
                </a:srgbClr>
              </a:gs>
              <a:gs pos="45000">
                <a:srgbClr val="7EADB8">
                  <a:alpha val="21000"/>
                </a:srgbClr>
              </a:gs>
              <a:gs pos="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31" name="Forma libre: Forma 3">
            <a:extLst>
              <a:ext uri="{FF2B5EF4-FFF2-40B4-BE49-F238E27FC236}">
                <a16:creationId xmlns:a16="http://schemas.microsoft.com/office/drawing/2014/main" id="{C0279F97-BA05-4380-AFB6-7C52F6E902D6}"/>
              </a:ext>
            </a:extLst>
          </p:cNvPr>
          <p:cNvSpPr>
            <a:spLocks noChangeAspect="1"/>
          </p:cNvSpPr>
          <p:nvPr/>
        </p:nvSpPr>
        <p:spPr>
          <a:xfrm>
            <a:off x="0" y="6537267"/>
            <a:ext cx="6840000" cy="2591445"/>
          </a:xfrm>
          <a:custGeom>
            <a:avLst/>
            <a:gdLst>
              <a:gd name="connsiteX0" fmla="*/ 7772144 w 7789606"/>
              <a:gd name="connsiteY0" fmla="*/ 0 h 3654465"/>
              <a:gd name="connsiteX1" fmla="*/ 7789606 w 7789606"/>
              <a:gd name="connsiteY1" fmla="*/ 0 h 3654465"/>
              <a:gd name="connsiteX2" fmla="*/ 7789606 w 7789606"/>
              <a:gd name="connsiteY2" fmla="*/ 3654465 h 3654465"/>
              <a:gd name="connsiteX3" fmla="*/ 0 w 7789606"/>
              <a:gd name="connsiteY3" fmla="*/ 3654465 h 3654465"/>
              <a:gd name="connsiteX4" fmla="*/ 0 w 7789606"/>
              <a:gd name="connsiteY4" fmla="*/ 2856368 h 3654465"/>
              <a:gd name="connsiteX5" fmla="*/ 429171 w 7789606"/>
              <a:gd name="connsiteY5" fmla="*/ 2877395 h 3654465"/>
              <a:gd name="connsiteX6" fmla="*/ 2601623 w 7789606"/>
              <a:gd name="connsiteY6" fmla="*/ 2770954 h 3654465"/>
              <a:gd name="connsiteX7" fmla="*/ 7648664 w 7789606"/>
              <a:gd name="connsiteY7" fmla="*/ 241555 h 365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9606" h="3654465">
                <a:moveTo>
                  <a:pt x="7772144" y="0"/>
                </a:moveTo>
                <a:lnTo>
                  <a:pt x="7789606" y="0"/>
                </a:lnTo>
                <a:lnTo>
                  <a:pt x="7789606" y="3654465"/>
                </a:lnTo>
                <a:lnTo>
                  <a:pt x="0" y="3654465"/>
                </a:lnTo>
                <a:lnTo>
                  <a:pt x="0" y="2856368"/>
                </a:lnTo>
                <a:lnTo>
                  <a:pt x="429171" y="2877395"/>
                </a:lnTo>
                <a:cubicBezTo>
                  <a:pt x="1155821" y="2901118"/>
                  <a:pt x="1888673" y="2865801"/>
                  <a:pt x="2601623" y="2770954"/>
                </a:cubicBezTo>
                <a:cubicBezTo>
                  <a:pt x="5016863" y="2449644"/>
                  <a:pt x="6923473" y="1485981"/>
                  <a:pt x="7648664" y="241555"/>
                </a:cubicBezTo>
                <a:close/>
              </a:path>
            </a:pathLst>
          </a:custGeom>
          <a:gradFill>
            <a:gsLst>
              <a:gs pos="76000">
                <a:srgbClr val="426E78">
                  <a:alpha val="20000"/>
                </a:srgbClr>
              </a:gs>
              <a:gs pos="45000">
                <a:srgbClr val="7EADB8">
                  <a:alpha val="12000"/>
                </a:srgbClr>
              </a:gs>
              <a:gs pos="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32" name="Forma libre: Forma 4">
            <a:extLst>
              <a:ext uri="{FF2B5EF4-FFF2-40B4-BE49-F238E27FC236}">
                <a16:creationId xmlns:a16="http://schemas.microsoft.com/office/drawing/2014/main" id="{77F2258F-9772-432A-8DD9-CD8D31C1308A}"/>
              </a:ext>
            </a:extLst>
          </p:cNvPr>
          <p:cNvSpPr>
            <a:spLocks noChangeAspect="1"/>
          </p:cNvSpPr>
          <p:nvPr/>
        </p:nvSpPr>
        <p:spPr bwMode="auto">
          <a:xfrm>
            <a:off x="0" y="7433653"/>
            <a:ext cx="6840000" cy="1699978"/>
          </a:xfrm>
          <a:custGeom>
            <a:avLst/>
            <a:gdLst>
              <a:gd name="connsiteX0" fmla="*/ 7789606 w 7789606"/>
              <a:gd name="connsiteY0" fmla="*/ 0 h 2514600"/>
              <a:gd name="connsiteX1" fmla="*/ 7789606 w 7789606"/>
              <a:gd name="connsiteY1" fmla="*/ 2360167 h 2514600"/>
              <a:gd name="connsiteX2" fmla="*/ 7789606 w 7789606"/>
              <a:gd name="connsiteY2" fmla="*/ 2514600 h 2514600"/>
              <a:gd name="connsiteX3" fmla="*/ 0 w 7789606"/>
              <a:gd name="connsiteY3" fmla="*/ 2514600 h 2514600"/>
              <a:gd name="connsiteX4" fmla="*/ 0 w 7789606"/>
              <a:gd name="connsiteY4" fmla="*/ 2507805 h 2514600"/>
              <a:gd name="connsiteX5" fmla="*/ 0 w 7789606"/>
              <a:gd name="connsiteY5" fmla="*/ 225384 h 2514600"/>
              <a:gd name="connsiteX6" fmla="*/ 7789606 w 7789606"/>
              <a:gd name="connsiteY6"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89606" h="2514600">
                <a:moveTo>
                  <a:pt x="7789606" y="0"/>
                </a:moveTo>
                <a:cubicBezTo>
                  <a:pt x="7789606" y="0"/>
                  <a:pt x="7789606" y="0"/>
                  <a:pt x="7789606" y="2360167"/>
                </a:cubicBezTo>
                <a:lnTo>
                  <a:pt x="7789606" y="2514600"/>
                </a:lnTo>
                <a:lnTo>
                  <a:pt x="0" y="2514600"/>
                </a:lnTo>
                <a:lnTo>
                  <a:pt x="0" y="2507805"/>
                </a:lnTo>
                <a:cubicBezTo>
                  <a:pt x="0" y="2123448"/>
                  <a:pt x="0" y="1440145"/>
                  <a:pt x="0" y="225384"/>
                </a:cubicBezTo>
                <a:cubicBezTo>
                  <a:pt x="2368397" y="954749"/>
                  <a:pt x="6207492" y="1098744"/>
                  <a:pt x="7789606" y="0"/>
                </a:cubicBezTo>
                <a:close/>
              </a:path>
            </a:pathLst>
          </a:custGeom>
          <a:gradFill>
            <a:gsLst>
              <a:gs pos="91000">
                <a:srgbClr val="426E78">
                  <a:alpha val="8000"/>
                </a:srgbClr>
              </a:gs>
              <a:gs pos="68000">
                <a:srgbClr val="002060">
                  <a:alpha val="0"/>
                </a:srgbClr>
              </a:gs>
              <a:gs pos="28000">
                <a:srgbClr val="7EADB8">
                  <a:alpha val="22000"/>
                </a:srgbClr>
              </a:gs>
              <a:gs pos="0">
                <a:schemeClr val="bg1"/>
              </a:gs>
            </a:gsLst>
            <a:lin ang="2700000" scaled="1"/>
          </a:gradFill>
          <a:ln>
            <a:noFill/>
          </a:ln>
        </p:spPr>
        <p:txBody>
          <a:bodyPr vert="horz" wrap="square" lIns="91440" tIns="45720" rIns="91440" bIns="45720" numCol="1" anchor="t" anchorCtr="0" compatLnSpc="1">
            <a:prstTxWarp prst="textNoShape">
              <a:avLst/>
            </a:prstTxWarp>
            <a:noAutofit/>
          </a:bodyPr>
          <a:lstStyle/>
          <a:p>
            <a:endParaRPr lang="es-AR"/>
          </a:p>
        </p:txBody>
      </p:sp>
      <p:sp>
        <p:nvSpPr>
          <p:cNvPr id="12" name="Marcador de número de diapositiva 5">
            <a:extLst>
              <a:ext uri="{FF2B5EF4-FFF2-40B4-BE49-F238E27FC236}">
                <a16:creationId xmlns:a16="http://schemas.microsoft.com/office/drawing/2014/main" id="{4A511EEB-9B87-7B80-AC18-4A3E705A034F}"/>
              </a:ext>
            </a:extLst>
          </p:cNvPr>
          <p:cNvSpPr txBox="1">
            <a:spLocks/>
          </p:cNvSpPr>
          <p:nvPr/>
        </p:nvSpPr>
        <p:spPr>
          <a:xfrm>
            <a:off x="6238183" y="8950299"/>
            <a:ext cx="611639" cy="192667"/>
          </a:xfrm>
          <a:prstGeom prst="rect">
            <a:avLst/>
          </a:prstGeom>
          <a:solidFill>
            <a:srgbClr val="92D050"/>
          </a:solidFill>
          <a:ln>
            <a:noFill/>
          </a:ln>
        </p:spPr>
        <p:txBody>
          <a:bodyPr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9A4F3F5-C055-3443-8F4D-415E16E06515}" type="slidenum">
              <a:rPr lang="es-CO" sz="831"/>
              <a:pPr/>
              <a:t>16</a:t>
            </a:fld>
            <a:endParaRPr lang="es-CO" sz="831"/>
          </a:p>
        </p:txBody>
      </p:sp>
      <p:sp>
        <p:nvSpPr>
          <p:cNvPr id="19" name="Rectangle 3">
            <a:extLst>
              <a:ext uri="{FF2B5EF4-FFF2-40B4-BE49-F238E27FC236}">
                <a16:creationId xmlns:a16="http://schemas.microsoft.com/office/drawing/2014/main" id="{585C9E3D-F971-E41D-DEF5-F31071D06DDB}"/>
              </a:ext>
            </a:extLst>
          </p:cNvPr>
          <p:cNvSpPr/>
          <p:nvPr/>
        </p:nvSpPr>
        <p:spPr>
          <a:xfrm>
            <a:off x="599735" y="861268"/>
            <a:ext cx="5638448" cy="2126223"/>
          </a:xfrm>
          <a:prstGeom prst="rect">
            <a:avLst/>
          </a:prstGeom>
        </p:spPr>
        <p:txBody>
          <a:bodyPr wrap="square" lIns="83077" rIns="83077">
            <a:spAutoFit/>
          </a:bodyPr>
          <a:lstStyle/>
          <a:p>
            <a:pPr lvl="0" algn="just">
              <a:lnSpc>
                <a:spcPct val="107000"/>
              </a:lnSpc>
              <a:spcAft>
                <a:spcPts val="600"/>
              </a:spcAft>
            </a:pPr>
            <a:r>
              <a:rPr lang="es-AR" sz="1200" dirty="0"/>
              <a:t>Una vez conectado el archivo de Excel al Power BI, no debe cambiarse de lugar, en el caso de hacerlo, volver a repetir los pasos anteriores de “cambio de origen de datos”.</a:t>
            </a:r>
          </a:p>
          <a:p>
            <a:pPr lvl="0" algn="just">
              <a:lnSpc>
                <a:spcPct val="107000"/>
              </a:lnSpc>
              <a:spcAft>
                <a:spcPts val="600"/>
              </a:spcAft>
            </a:pPr>
            <a:r>
              <a:rPr lang="es-AR" sz="1200" dirty="0"/>
              <a:t>Para actualizar el Power BI, una vez actualizadas las tablas en </a:t>
            </a:r>
            <a:r>
              <a:rPr lang="es-AR" sz="1200" dirty="0" err="1"/>
              <a:t>excel</a:t>
            </a:r>
            <a:r>
              <a:rPr lang="es-AR" sz="1200" dirty="0"/>
              <a:t>:</a:t>
            </a:r>
          </a:p>
          <a:p>
            <a:pPr lvl="0" algn="just">
              <a:lnSpc>
                <a:spcPct val="107000"/>
              </a:lnSpc>
              <a:spcAft>
                <a:spcPts val="600"/>
              </a:spcAft>
            </a:pPr>
            <a:r>
              <a:rPr lang="es-ES" sz="1200" dirty="0"/>
              <a:t>1- Ingresar a Inicio</a:t>
            </a:r>
          </a:p>
          <a:p>
            <a:pPr lvl="0" algn="just">
              <a:lnSpc>
                <a:spcPct val="107000"/>
              </a:lnSpc>
              <a:spcAft>
                <a:spcPts val="600"/>
              </a:spcAft>
            </a:pPr>
            <a:r>
              <a:rPr lang="es-ES" sz="1200" dirty="0"/>
              <a:t>2- Seleccionar dentro de la solapa Consultas el botón Actualizar</a:t>
            </a:r>
          </a:p>
          <a:p>
            <a:pPr lvl="0" algn="just">
              <a:lnSpc>
                <a:spcPct val="107000"/>
              </a:lnSpc>
              <a:spcAft>
                <a:spcPts val="600"/>
              </a:spcAft>
            </a:pPr>
            <a:r>
              <a:rPr lang="es-ES" sz="1200" dirty="0"/>
              <a:t>3- Aguardar que cargue la información y visualizar los gráficos</a:t>
            </a:r>
          </a:p>
          <a:p>
            <a:pPr lvl="0" algn="just">
              <a:lnSpc>
                <a:spcPct val="107000"/>
              </a:lnSpc>
              <a:spcAft>
                <a:spcPts val="600"/>
              </a:spcAft>
            </a:pPr>
            <a:endParaRPr lang="es-AR" sz="1200" dirty="0"/>
          </a:p>
          <a:p>
            <a:pPr lvl="0" algn="just">
              <a:lnSpc>
                <a:spcPct val="107000"/>
              </a:lnSpc>
              <a:spcAft>
                <a:spcPts val="600"/>
              </a:spcAft>
            </a:pPr>
            <a:endParaRPr lang="es-AR" sz="1200" dirty="0"/>
          </a:p>
        </p:txBody>
      </p:sp>
      <p:pic>
        <p:nvPicPr>
          <p:cNvPr id="3" name="Imagen 2">
            <a:extLst>
              <a:ext uri="{FF2B5EF4-FFF2-40B4-BE49-F238E27FC236}">
                <a16:creationId xmlns:a16="http://schemas.microsoft.com/office/drawing/2014/main" id="{D886572E-4330-1038-A93C-E07EC209B1D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15900" y="2649548"/>
            <a:ext cx="6426200" cy="673516"/>
          </a:xfrm>
          <a:prstGeom prst="rect">
            <a:avLst/>
          </a:prstGeom>
        </p:spPr>
      </p:pic>
      <p:sp>
        <p:nvSpPr>
          <p:cNvPr id="36" name="Dodecágono 35">
            <a:extLst>
              <a:ext uri="{FF2B5EF4-FFF2-40B4-BE49-F238E27FC236}">
                <a16:creationId xmlns:a16="http://schemas.microsoft.com/office/drawing/2014/main" id="{E105CB22-C623-A5AC-612C-A3F05DA5A006}"/>
              </a:ext>
            </a:extLst>
          </p:cNvPr>
          <p:cNvSpPr/>
          <p:nvPr/>
        </p:nvSpPr>
        <p:spPr>
          <a:xfrm>
            <a:off x="554805" y="2782985"/>
            <a:ext cx="334032" cy="29210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1</a:t>
            </a:r>
          </a:p>
        </p:txBody>
      </p:sp>
      <p:sp>
        <p:nvSpPr>
          <p:cNvPr id="37" name="Rectángulo 36">
            <a:extLst>
              <a:ext uri="{FF2B5EF4-FFF2-40B4-BE49-F238E27FC236}">
                <a16:creationId xmlns:a16="http://schemas.microsoft.com/office/drawing/2014/main" id="{25E01CB9-352B-AF3F-2AE6-7D1383979D2C}"/>
              </a:ext>
            </a:extLst>
          </p:cNvPr>
          <p:cNvSpPr/>
          <p:nvPr/>
        </p:nvSpPr>
        <p:spPr>
          <a:xfrm>
            <a:off x="519756" y="2649547"/>
            <a:ext cx="480330" cy="14674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8" name="Dodecágono 37">
            <a:extLst>
              <a:ext uri="{FF2B5EF4-FFF2-40B4-BE49-F238E27FC236}">
                <a16:creationId xmlns:a16="http://schemas.microsoft.com/office/drawing/2014/main" id="{9BA4160A-1195-DD01-DADC-8B782804D2F8}"/>
              </a:ext>
            </a:extLst>
          </p:cNvPr>
          <p:cNvSpPr/>
          <p:nvPr/>
        </p:nvSpPr>
        <p:spPr>
          <a:xfrm>
            <a:off x="3147523" y="2461478"/>
            <a:ext cx="334032" cy="29210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2</a:t>
            </a:r>
          </a:p>
        </p:txBody>
      </p:sp>
      <p:sp>
        <p:nvSpPr>
          <p:cNvPr id="39" name="Rectángulo 38">
            <a:extLst>
              <a:ext uri="{FF2B5EF4-FFF2-40B4-BE49-F238E27FC236}">
                <a16:creationId xmlns:a16="http://schemas.microsoft.com/office/drawing/2014/main" id="{CDA6DFDA-7A5C-9EF3-1514-4B7C7FBA5744}"/>
              </a:ext>
            </a:extLst>
          </p:cNvPr>
          <p:cNvSpPr/>
          <p:nvPr/>
        </p:nvSpPr>
        <p:spPr>
          <a:xfrm>
            <a:off x="3074374" y="2782985"/>
            <a:ext cx="407181" cy="33767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CuadroTexto 12">
            <a:extLst>
              <a:ext uri="{FF2B5EF4-FFF2-40B4-BE49-F238E27FC236}">
                <a16:creationId xmlns:a16="http://schemas.microsoft.com/office/drawing/2014/main" id="{1AC4B24E-B3D4-604A-1A90-5295E8D1ECC7}"/>
              </a:ext>
            </a:extLst>
          </p:cNvPr>
          <p:cNvSpPr txBox="1"/>
          <p:nvPr/>
        </p:nvSpPr>
        <p:spPr>
          <a:xfrm>
            <a:off x="499085" y="3649964"/>
            <a:ext cx="5839747" cy="461665"/>
          </a:xfrm>
          <a:prstGeom prst="rect">
            <a:avLst/>
          </a:prstGeom>
        </p:spPr>
        <p:txBody>
          <a:bodyPr wrap="square" lIns="83077" rIns="83077">
            <a:spAutoFit/>
          </a:bodyP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AR" sz="1200" b="1" dirty="0"/>
              <a:t>Tener en cuenta que cada vez que se modifique el nombre del archivo base se debe realizar el cambio de origen de datos.</a:t>
            </a:r>
          </a:p>
        </p:txBody>
      </p:sp>
    </p:spTree>
    <p:extLst>
      <p:ext uri="{BB962C8B-B14F-4D97-AF65-F5344CB8AC3E}">
        <p14:creationId xmlns:p14="http://schemas.microsoft.com/office/powerpoint/2010/main" val="3418091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a:extLst>
              <a:ext uri="{FF2B5EF4-FFF2-40B4-BE49-F238E27FC236}">
                <a16:creationId xmlns:a16="http://schemas.microsoft.com/office/drawing/2014/main" id="{2B2B8A33-B333-EE4C-8431-B035F14527CA}"/>
              </a:ext>
            </a:extLst>
          </p:cNvPr>
          <p:cNvSpPr/>
          <p:nvPr/>
        </p:nvSpPr>
        <p:spPr>
          <a:xfrm>
            <a:off x="704457" y="374658"/>
            <a:ext cx="5678037" cy="400110"/>
          </a:xfrm>
          <a:prstGeom prst="rect">
            <a:avLst/>
          </a:prstGeom>
        </p:spPr>
        <p:txBody>
          <a:bodyPr wrap="square" lIns="0">
            <a:spAutoFit/>
          </a:bodyPr>
          <a:lstStyle/>
          <a:p>
            <a:r>
              <a:rPr lang="es-AR" sz="2000" b="1" dirty="0">
                <a:solidFill>
                  <a:srgbClr val="426E78"/>
                </a:solidFill>
              </a:rPr>
              <a:t>Instalación de Power BI</a:t>
            </a:r>
            <a:endParaRPr lang="es-ES" sz="2000" b="1" dirty="0">
              <a:solidFill>
                <a:srgbClr val="426E78"/>
              </a:solidFill>
            </a:endParaRPr>
          </a:p>
        </p:txBody>
      </p:sp>
      <p:sp>
        <p:nvSpPr>
          <p:cNvPr id="30" name="Forma libre: Forma 3">
            <a:extLst>
              <a:ext uri="{FF2B5EF4-FFF2-40B4-BE49-F238E27FC236}">
                <a16:creationId xmlns:a16="http://schemas.microsoft.com/office/drawing/2014/main" id="{C0279F97-BA05-4380-AFB6-7C52F6E902D6}"/>
              </a:ext>
            </a:extLst>
          </p:cNvPr>
          <p:cNvSpPr>
            <a:spLocks noChangeAspect="1"/>
          </p:cNvSpPr>
          <p:nvPr/>
        </p:nvSpPr>
        <p:spPr>
          <a:xfrm rot="10800000">
            <a:off x="2" y="-29620"/>
            <a:ext cx="6840000" cy="695917"/>
          </a:xfrm>
          <a:custGeom>
            <a:avLst/>
            <a:gdLst>
              <a:gd name="connsiteX0" fmla="*/ 7772144 w 7789606"/>
              <a:gd name="connsiteY0" fmla="*/ 0 h 3654465"/>
              <a:gd name="connsiteX1" fmla="*/ 7789606 w 7789606"/>
              <a:gd name="connsiteY1" fmla="*/ 0 h 3654465"/>
              <a:gd name="connsiteX2" fmla="*/ 7789606 w 7789606"/>
              <a:gd name="connsiteY2" fmla="*/ 3654465 h 3654465"/>
              <a:gd name="connsiteX3" fmla="*/ 0 w 7789606"/>
              <a:gd name="connsiteY3" fmla="*/ 3654465 h 3654465"/>
              <a:gd name="connsiteX4" fmla="*/ 0 w 7789606"/>
              <a:gd name="connsiteY4" fmla="*/ 2856368 h 3654465"/>
              <a:gd name="connsiteX5" fmla="*/ 429171 w 7789606"/>
              <a:gd name="connsiteY5" fmla="*/ 2877395 h 3654465"/>
              <a:gd name="connsiteX6" fmla="*/ 2601623 w 7789606"/>
              <a:gd name="connsiteY6" fmla="*/ 2770954 h 3654465"/>
              <a:gd name="connsiteX7" fmla="*/ 7648664 w 7789606"/>
              <a:gd name="connsiteY7" fmla="*/ 241555 h 365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9606" h="3654465">
                <a:moveTo>
                  <a:pt x="7772144" y="0"/>
                </a:moveTo>
                <a:lnTo>
                  <a:pt x="7789606" y="0"/>
                </a:lnTo>
                <a:lnTo>
                  <a:pt x="7789606" y="3654465"/>
                </a:lnTo>
                <a:lnTo>
                  <a:pt x="0" y="3654465"/>
                </a:lnTo>
                <a:lnTo>
                  <a:pt x="0" y="2856368"/>
                </a:lnTo>
                <a:lnTo>
                  <a:pt x="429171" y="2877395"/>
                </a:lnTo>
                <a:cubicBezTo>
                  <a:pt x="1155821" y="2901118"/>
                  <a:pt x="1888673" y="2865801"/>
                  <a:pt x="2601623" y="2770954"/>
                </a:cubicBezTo>
                <a:cubicBezTo>
                  <a:pt x="5016863" y="2449644"/>
                  <a:pt x="6923473" y="1485981"/>
                  <a:pt x="7648664" y="241555"/>
                </a:cubicBezTo>
                <a:close/>
              </a:path>
            </a:pathLst>
          </a:custGeom>
          <a:gradFill>
            <a:gsLst>
              <a:gs pos="80000">
                <a:srgbClr val="426E78">
                  <a:alpha val="7000"/>
                </a:srgbClr>
              </a:gs>
              <a:gs pos="45000">
                <a:srgbClr val="7EADB8">
                  <a:alpha val="21000"/>
                </a:srgbClr>
              </a:gs>
              <a:gs pos="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31" name="Forma libre: Forma 3">
            <a:extLst>
              <a:ext uri="{FF2B5EF4-FFF2-40B4-BE49-F238E27FC236}">
                <a16:creationId xmlns:a16="http://schemas.microsoft.com/office/drawing/2014/main" id="{C0279F97-BA05-4380-AFB6-7C52F6E902D6}"/>
              </a:ext>
            </a:extLst>
          </p:cNvPr>
          <p:cNvSpPr>
            <a:spLocks noChangeAspect="1"/>
          </p:cNvSpPr>
          <p:nvPr/>
        </p:nvSpPr>
        <p:spPr>
          <a:xfrm>
            <a:off x="0" y="8166100"/>
            <a:ext cx="6840000" cy="962612"/>
          </a:xfrm>
          <a:custGeom>
            <a:avLst/>
            <a:gdLst>
              <a:gd name="connsiteX0" fmla="*/ 7772144 w 7789606"/>
              <a:gd name="connsiteY0" fmla="*/ 0 h 3654465"/>
              <a:gd name="connsiteX1" fmla="*/ 7789606 w 7789606"/>
              <a:gd name="connsiteY1" fmla="*/ 0 h 3654465"/>
              <a:gd name="connsiteX2" fmla="*/ 7789606 w 7789606"/>
              <a:gd name="connsiteY2" fmla="*/ 3654465 h 3654465"/>
              <a:gd name="connsiteX3" fmla="*/ 0 w 7789606"/>
              <a:gd name="connsiteY3" fmla="*/ 3654465 h 3654465"/>
              <a:gd name="connsiteX4" fmla="*/ 0 w 7789606"/>
              <a:gd name="connsiteY4" fmla="*/ 2856368 h 3654465"/>
              <a:gd name="connsiteX5" fmla="*/ 429171 w 7789606"/>
              <a:gd name="connsiteY5" fmla="*/ 2877395 h 3654465"/>
              <a:gd name="connsiteX6" fmla="*/ 2601623 w 7789606"/>
              <a:gd name="connsiteY6" fmla="*/ 2770954 h 3654465"/>
              <a:gd name="connsiteX7" fmla="*/ 7648664 w 7789606"/>
              <a:gd name="connsiteY7" fmla="*/ 241555 h 365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9606" h="3654465">
                <a:moveTo>
                  <a:pt x="7772144" y="0"/>
                </a:moveTo>
                <a:lnTo>
                  <a:pt x="7789606" y="0"/>
                </a:lnTo>
                <a:lnTo>
                  <a:pt x="7789606" y="3654465"/>
                </a:lnTo>
                <a:lnTo>
                  <a:pt x="0" y="3654465"/>
                </a:lnTo>
                <a:lnTo>
                  <a:pt x="0" y="2856368"/>
                </a:lnTo>
                <a:lnTo>
                  <a:pt x="429171" y="2877395"/>
                </a:lnTo>
                <a:cubicBezTo>
                  <a:pt x="1155821" y="2901118"/>
                  <a:pt x="1888673" y="2865801"/>
                  <a:pt x="2601623" y="2770954"/>
                </a:cubicBezTo>
                <a:cubicBezTo>
                  <a:pt x="5016863" y="2449644"/>
                  <a:pt x="6923473" y="1485981"/>
                  <a:pt x="7648664" y="241555"/>
                </a:cubicBezTo>
                <a:close/>
              </a:path>
            </a:pathLst>
          </a:custGeom>
          <a:gradFill>
            <a:gsLst>
              <a:gs pos="76000">
                <a:srgbClr val="426E78">
                  <a:alpha val="20000"/>
                </a:srgbClr>
              </a:gs>
              <a:gs pos="45000">
                <a:srgbClr val="7EADB8">
                  <a:alpha val="12000"/>
                </a:srgbClr>
              </a:gs>
              <a:gs pos="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32" name="Forma libre: Forma 4">
            <a:extLst>
              <a:ext uri="{FF2B5EF4-FFF2-40B4-BE49-F238E27FC236}">
                <a16:creationId xmlns:a16="http://schemas.microsoft.com/office/drawing/2014/main" id="{77F2258F-9772-432A-8DD9-CD8D31C1308A}"/>
              </a:ext>
            </a:extLst>
          </p:cNvPr>
          <p:cNvSpPr>
            <a:spLocks noChangeAspect="1"/>
          </p:cNvSpPr>
          <p:nvPr/>
        </p:nvSpPr>
        <p:spPr bwMode="auto">
          <a:xfrm>
            <a:off x="0" y="8483600"/>
            <a:ext cx="6840000" cy="650030"/>
          </a:xfrm>
          <a:custGeom>
            <a:avLst/>
            <a:gdLst>
              <a:gd name="connsiteX0" fmla="*/ 7789606 w 7789606"/>
              <a:gd name="connsiteY0" fmla="*/ 0 h 2514600"/>
              <a:gd name="connsiteX1" fmla="*/ 7789606 w 7789606"/>
              <a:gd name="connsiteY1" fmla="*/ 2360167 h 2514600"/>
              <a:gd name="connsiteX2" fmla="*/ 7789606 w 7789606"/>
              <a:gd name="connsiteY2" fmla="*/ 2514600 h 2514600"/>
              <a:gd name="connsiteX3" fmla="*/ 0 w 7789606"/>
              <a:gd name="connsiteY3" fmla="*/ 2514600 h 2514600"/>
              <a:gd name="connsiteX4" fmla="*/ 0 w 7789606"/>
              <a:gd name="connsiteY4" fmla="*/ 2507805 h 2514600"/>
              <a:gd name="connsiteX5" fmla="*/ 0 w 7789606"/>
              <a:gd name="connsiteY5" fmla="*/ 225384 h 2514600"/>
              <a:gd name="connsiteX6" fmla="*/ 7789606 w 7789606"/>
              <a:gd name="connsiteY6"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89606" h="2514600">
                <a:moveTo>
                  <a:pt x="7789606" y="0"/>
                </a:moveTo>
                <a:cubicBezTo>
                  <a:pt x="7789606" y="0"/>
                  <a:pt x="7789606" y="0"/>
                  <a:pt x="7789606" y="2360167"/>
                </a:cubicBezTo>
                <a:lnTo>
                  <a:pt x="7789606" y="2514600"/>
                </a:lnTo>
                <a:lnTo>
                  <a:pt x="0" y="2514600"/>
                </a:lnTo>
                <a:lnTo>
                  <a:pt x="0" y="2507805"/>
                </a:lnTo>
                <a:cubicBezTo>
                  <a:pt x="0" y="2123448"/>
                  <a:pt x="0" y="1440145"/>
                  <a:pt x="0" y="225384"/>
                </a:cubicBezTo>
                <a:cubicBezTo>
                  <a:pt x="2368397" y="954749"/>
                  <a:pt x="6207492" y="1098744"/>
                  <a:pt x="7789606" y="0"/>
                </a:cubicBezTo>
                <a:close/>
              </a:path>
            </a:pathLst>
          </a:custGeom>
          <a:gradFill>
            <a:gsLst>
              <a:gs pos="91000">
                <a:srgbClr val="426E78">
                  <a:alpha val="8000"/>
                </a:srgbClr>
              </a:gs>
              <a:gs pos="68000">
                <a:srgbClr val="002060">
                  <a:alpha val="0"/>
                </a:srgbClr>
              </a:gs>
              <a:gs pos="28000">
                <a:srgbClr val="7EADB8">
                  <a:alpha val="22000"/>
                </a:srgbClr>
              </a:gs>
              <a:gs pos="0">
                <a:schemeClr val="bg1"/>
              </a:gs>
            </a:gsLst>
            <a:lin ang="2700000" scaled="1"/>
          </a:gradFill>
          <a:ln>
            <a:noFill/>
          </a:ln>
        </p:spPr>
        <p:txBody>
          <a:bodyPr vert="horz" wrap="square" lIns="91440" tIns="45720" rIns="91440" bIns="45720" numCol="1" anchor="t" anchorCtr="0" compatLnSpc="1">
            <a:prstTxWarp prst="textNoShape">
              <a:avLst/>
            </a:prstTxWarp>
            <a:noAutofit/>
          </a:bodyPr>
          <a:lstStyle/>
          <a:p>
            <a:endParaRPr lang="es-AR"/>
          </a:p>
        </p:txBody>
      </p:sp>
      <p:sp>
        <p:nvSpPr>
          <p:cNvPr id="12" name="Marcador de número de diapositiva 5">
            <a:extLst>
              <a:ext uri="{FF2B5EF4-FFF2-40B4-BE49-F238E27FC236}">
                <a16:creationId xmlns:a16="http://schemas.microsoft.com/office/drawing/2014/main" id="{4A511EEB-9B87-7B80-AC18-4A3E705A034F}"/>
              </a:ext>
            </a:extLst>
          </p:cNvPr>
          <p:cNvSpPr txBox="1">
            <a:spLocks/>
          </p:cNvSpPr>
          <p:nvPr/>
        </p:nvSpPr>
        <p:spPr>
          <a:xfrm>
            <a:off x="6238183" y="8950299"/>
            <a:ext cx="611639" cy="192667"/>
          </a:xfrm>
          <a:prstGeom prst="rect">
            <a:avLst/>
          </a:prstGeom>
          <a:solidFill>
            <a:srgbClr val="92D050"/>
          </a:solidFill>
          <a:ln>
            <a:noFill/>
          </a:ln>
        </p:spPr>
        <p:txBody>
          <a:bodyPr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9A4F3F5-C055-3443-8F4D-415E16E06515}" type="slidenum">
              <a:rPr lang="es-CO" sz="831"/>
              <a:pPr/>
              <a:t>17</a:t>
            </a:fld>
            <a:endParaRPr lang="es-CO" sz="831"/>
          </a:p>
        </p:txBody>
      </p:sp>
      <p:sp>
        <p:nvSpPr>
          <p:cNvPr id="18" name="CuadroTexto 17">
            <a:extLst>
              <a:ext uri="{FF2B5EF4-FFF2-40B4-BE49-F238E27FC236}">
                <a16:creationId xmlns:a16="http://schemas.microsoft.com/office/drawing/2014/main" id="{639220DD-06E1-9DFF-92DC-E8F110FD855A}"/>
              </a:ext>
            </a:extLst>
          </p:cNvPr>
          <p:cNvSpPr txBox="1"/>
          <p:nvPr/>
        </p:nvSpPr>
        <p:spPr>
          <a:xfrm>
            <a:off x="254000" y="813368"/>
            <a:ext cx="6128494" cy="1754326"/>
          </a:xfrm>
          <a:prstGeom prst="rect">
            <a:avLst/>
          </a:prstGeom>
          <a:noFill/>
        </p:spPr>
        <p:txBody>
          <a:bodyPr wrap="square">
            <a:spAutoFit/>
          </a:bodyPr>
          <a:lstStyle/>
          <a:p>
            <a:pPr algn="l"/>
            <a:r>
              <a:rPr lang="es-AR" sz="1200" dirty="0"/>
              <a:t>Para descargar Power BI Desktop:</a:t>
            </a:r>
          </a:p>
          <a:p>
            <a:pPr algn="l"/>
            <a:endParaRPr lang="es-AR" sz="1200" dirty="0"/>
          </a:p>
          <a:p>
            <a:pPr algn="l"/>
            <a:r>
              <a:rPr lang="es-AR" sz="1200" dirty="0"/>
              <a:t>1- Dirigirse a: </a:t>
            </a:r>
            <a:r>
              <a:rPr lang="es-AR" sz="1200" dirty="0">
                <a:hlinkClick r:id="rId2"/>
              </a:rPr>
              <a:t>https://powerbi.microsoft.com/es-es/</a:t>
            </a:r>
            <a:endParaRPr lang="es-AR" sz="1200" dirty="0"/>
          </a:p>
          <a:p>
            <a:pPr algn="l"/>
            <a:endParaRPr lang="es-AR" sz="1200" dirty="0"/>
          </a:p>
          <a:p>
            <a:pPr algn="l"/>
            <a:r>
              <a:rPr lang="es-AR" sz="1200" dirty="0"/>
              <a:t>2- Seleccionar Productos</a:t>
            </a:r>
          </a:p>
          <a:p>
            <a:pPr algn="l"/>
            <a:endParaRPr lang="es-AR" sz="1200" dirty="0"/>
          </a:p>
          <a:p>
            <a:pPr algn="l"/>
            <a:r>
              <a:rPr lang="es-AR" sz="1200" dirty="0"/>
              <a:t>3- Power BI Desktop</a:t>
            </a:r>
          </a:p>
          <a:p>
            <a:pPr algn="l"/>
            <a:endParaRPr lang="es-AR" sz="1200" dirty="0"/>
          </a:p>
          <a:p>
            <a:pPr algn="l"/>
            <a:r>
              <a:rPr lang="es-AR" sz="1200" dirty="0"/>
              <a:t>O bien:  Ingresar a Microsoft store y buscar la aplicación Power BI Desktop</a:t>
            </a:r>
          </a:p>
        </p:txBody>
      </p:sp>
      <p:pic>
        <p:nvPicPr>
          <p:cNvPr id="7" name="Imagen 6">
            <a:extLst>
              <a:ext uri="{FF2B5EF4-FFF2-40B4-BE49-F238E27FC236}">
                <a16:creationId xmlns:a16="http://schemas.microsoft.com/office/drawing/2014/main" id="{9320486D-B5A4-3758-7282-724957C864B6}"/>
              </a:ext>
            </a:extLst>
          </p:cNvPr>
          <p:cNvPicPr>
            <a:picLocks noChangeAspect="1"/>
          </p:cNvPicPr>
          <p:nvPr/>
        </p:nvPicPr>
        <p:blipFill rotWithShape="1">
          <a:blip r:embed="rId3"/>
          <a:srcRect b="29696"/>
          <a:stretch/>
        </p:blipFill>
        <p:spPr>
          <a:xfrm>
            <a:off x="184150" y="2707855"/>
            <a:ext cx="6489700" cy="2272871"/>
          </a:xfrm>
          <a:prstGeom prst="rect">
            <a:avLst/>
          </a:prstGeom>
        </p:spPr>
      </p:pic>
      <p:sp>
        <p:nvSpPr>
          <p:cNvPr id="21" name="Dodecágono 20">
            <a:extLst>
              <a:ext uri="{FF2B5EF4-FFF2-40B4-BE49-F238E27FC236}">
                <a16:creationId xmlns:a16="http://schemas.microsoft.com/office/drawing/2014/main" id="{C0F3F9FC-C127-5A99-6B26-C2E2F8B23097}"/>
              </a:ext>
            </a:extLst>
          </p:cNvPr>
          <p:cNvSpPr/>
          <p:nvPr/>
        </p:nvSpPr>
        <p:spPr>
          <a:xfrm>
            <a:off x="338235" y="2632565"/>
            <a:ext cx="334032" cy="29210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1</a:t>
            </a:r>
          </a:p>
        </p:txBody>
      </p:sp>
      <p:sp>
        <p:nvSpPr>
          <p:cNvPr id="23" name="Rectángulo 22">
            <a:extLst>
              <a:ext uri="{FF2B5EF4-FFF2-40B4-BE49-F238E27FC236}">
                <a16:creationId xmlns:a16="http://schemas.microsoft.com/office/drawing/2014/main" id="{050A1E2E-AE2B-92BD-39C1-7F62B19DFE03}"/>
              </a:ext>
            </a:extLst>
          </p:cNvPr>
          <p:cNvSpPr/>
          <p:nvPr/>
        </p:nvSpPr>
        <p:spPr>
          <a:xfrm>
            <a:off x="704457" y="2652302"/>
            <a:ext cx="1162444" cy="25523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4" name="Dodecágono 23">
            <a:extLst>
              <a:ext uri="{FF2B5EF4-FFF2-40B4-BE49-F238E27FC236}">
                <a16:creationId xmlns:a16="http://schemas.microsoft.com/office/drawing/2014/main" id="{A87049D8-88B2-1D85-71BC-C0C74D589082}"/>
              </a:ext>
            </a:extLst>
          </p:cNvPr>
          <p:cNvSpPr/>
          <p:nvPr/>
        </p:nvSpPr>
        <p:spPr>
          <a:xfrm>
            <a:off x="2233123" y="2606294"/>
            <a:ext cx="334032" cy="29210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2</a:t>
            </a:r>
          </a:p>
        </p:txBody>
      </p:sp>
      <p:sp>
        <p:nvSpPr>
          <p:cNvPr id="25" name="Rectángulo 24">
            <a:extLst>
              <a:ext uri="{FF2B5EF4-FFF2-40B4-BE49-F238E27FC236}">
                <a16:creationId xmlns:a16="http://schemas.microsoft.com/office/drawing/2014/main" id="{C1F11997-69E5-5456-EC27-86642E466B5A}"/>
              </a:ext>
            </a:extLst>
          </p:cNvPr>
          <p:cNvSpPr/>
          <p:nvPr/>
        </p:nvSpPr>
        <p:spPr>
          <a:xfrm>
            <a:off x="2077425" y="2877523"/>
            <a:ext cx="487975" cy="25523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Rectángulo 25">
            <a:extLst>
              <a:ext uri="{FF2B5EF4-FFF2-40B4-BE49-F238E27FC236}">
                <a16:creationId xmlns:a16="http://schemas.microsoft.com/office/drawing/2014/main" id="{060C774E-0BBC-CCC0-B241-4F4A3457ABF5}"/>
              </a:ext>
            </a:extLst>
          </p:cNvPr>
          <p:cNvSpPr/>
          <p:nvPr/>
        </p:nvSpPr>
        <p:spPr>
          <a:xfrm>
            <a:off x="2116955" y="3162110"/>
            <a:ext cx="1162444" cy="25523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7" name="Dodecágono 26">
            <a:extLst>
              <a:ext uri="{FF2B5EF4-FFF2-40B4-BE49-F238E27FC236}">
                <a16:creationId xmlns:a16="http://schemas.microsoft.com/office/drawing/2014/main" id="{4226C091-792C-2ADB-7393-27FE01D512FC}"/>
              </a:ext>
            </a:extLst>
          </p:cNvPr>
          <p:cNvSpPr/>
          <p:nvPr/>
        </p:nvSpPr>
        <p:spPr>
          <a:xfrm>
            <a:off x="3331051" y="3143679"/>
            <a:ext cx="334032" cy="29210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3</a:t>
            </a:r>
          </a:p>
        </p:txBody>
      </p:sp>
      <p:pic>
        <p:nvPicPr>
          <p:cNvPr id="10" name="Imagen 9">
            <a:extLst>
              <a:ext uri="{FF2B5EF4-FFF2-40B4-BE49-F238E27FC236}">
                <a16:creationId xmlns:a16="http://schemas.microsoft.com/office/drawing/2014/main" id="{F61E0992-8948-D5F6-E682-7A8E2D358FA1}"/>
              </a:ext>
            </a:extLst>
          </p:cNvPr>
          <p:cNvPicPr>
            <a:picLocks noChangeAspect="1"/>
          </p:cNvPicPr>
          <p:nvPr/>
        </p:nvPicPr>
        <p:blipFill>
          <a:blip r:embed="rId4"/>
          <a:stretch>
            <a:fillRect/>
          </a:stretch>
        </p:blipFill>
        <p:spPr>
          <a:xfrm>
            <a:off x="628950" y="5548804"/>
            <a:ext cx="5632450" cy="2756396"/>
          </a:xfrm>
          <a:prstGeom prst="rect">
            <a:avLst/>
          </a:prstGeom>
        </p:spPr>
      </p:pic>
      <p:sp>
        <p:nvSpPr>
          <p:cNvPr id="29" name="CuadroTexto 28">
            <a:extLst>
              <a:ext uri="{FF2B5EF4-FFF2-40B4-BE49-F238E27FC236}">
                <a16:creationId xmlns:a16="http://schemas.microsoft.com/office/drawing/2014/main" id="{D0B6C6A1-F76B-019D-A944-F337C2DEEEEC}"/>
              </a:ext>
            </a:extLst>
          </p:cNvPr>
          <p:cNvSpPr txBox="1"/>
          <p:nvPr/>
        </p:nvSpPr>
        <p:spPr>
          <a:xfrm>
            <a:off x="254000" y="5120887"/>
            <a:ext cx="6128494" cy="461665"/>
          </a:xfrm>
          <a:prstGeom prst="rect">
            <a:avLst/>
          </a:prstGeom>
          <a:noFill/>
        </p:spPr>
        <p:txBody>
          <a:bodyPr wrap="square">
            <a:spAutoFit/>
          </a:bodyPr>
          <a:lstStyle/>
          <a:p>
            <a:pPr algn="l"/>
            <a:r>
              <a:rPr lang="es-AR" sz="1200" dirty="0"/>
              <a:t>4- Seleccionar Descargar gratis y seguir las indicaciones para instalar Power BI Desktop en el equipo</a:t>
            </a:r>
          </a:p>
        </p:txBody>
      </p:sp>
      <p:sp>
        <p:nvSpPr>
          <p:cNvPr id="33" name="Rectángulo 32">
            <a:extLst>
              <a:ext uri="{FF2B5EF4-FFF2-40B4-BE49-F238E27FC236}">
                <a16:creationId xmlns:a16="http://schemas.microsoft.com/office/drawing/2014/main" id="{5EA37903-12A2-B258-F914-3020F6184C49}"/>
              </a:ext>
            </a:extLst>
          </p:cNvPr>
          <p:cNvSpPr/>
          <p:nvPr/>
        </p:nvSpPr>
        <p:spPr>
          <a:xfrm>
            <a:off x="2116955" y="7111810"/>
            <a:ext cx="753245" cy="21609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4" name="Dodecágono 33">
            <a:extLst>
              <a:ext uri="{FF2B5EF4-FFF2-40B4-BE49-F238E27FC236}">
                <a16:creationId xmlns:a16="http://schemas.microsoft.com/office/drawing/2014/main" id="{A96229B9-296A-DEE4-CE56-BE5C8638B4A4}"/>
              </a:ext>
            </a:extLst>
          </p:cNvPr>
          <p:cNvSpPr/>
          <p:nvPr/>
        </p:nvSpPr>
        <p:spPr>
          <a:xfrm>
            <a:off x="1753158" y="7073805"/>
            <a:ext cx="334032" cy="29210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4</a:t>
            </a:r>
          </a:p>
        </p:txBody>
      </p:sp>
    </p:spTree>
    <p:extLst>
      <p:ext uri="{BB962C8B-B14F-4D97-AF65-F5344CB8AC3E}">
        <p14:creationId xmlns:p14="http://schemas.microsoft.com/office/powerpoint/2010/main" val="2420546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rma libre: Forma 3">
            <a:extLst>
              <a:ext uri="{FF2B5EF4-FFF2-40B4-BE49-F238E27FC236}">
                <a16:creationId xmlns:a16="http://schemas.microsoft.com/office/drawing/2014/main" id="{C0279F97-BA05-4380-AFB6-7C52F6E902D6}"/>
              </a:ext>
            </a:extLst>
          </p:cNvPr>
          <p:cNvSpPr>
            <a:spLocks noChangeAspect="1"/>
          </p:cNvSpPr>
          <p:nvPr/>
        </p:nvSpPr>
        <p:spPr>
          <a:xfrm rot="10800000">
            <a:off x="2" y="-29620"/>
            <a:ext cx="6840000" cy="695917"/>
          </a:xfrm>
          <a:custGeom>
            <a:avLst/>
            <a:gdLst>
              <a:gd name="connsiteX0" fmla="*/ 7772144 w 7789606"/>
              <a:gd name="connsiteY0" fmla="*/ 0 h 3654465"/>
              <a:gd name="connsiteX1" fmla="*/ 7789606 w 7789606"/>
              <a:gd name="connsiteY1" fmla="*/ 0 h 3654465"/>
              <a:gd name="connsiteX2" fmla="*/ 7789606 w 7789606"/>
              <a:gd name="connsiteY2" fmla="*/ 3654465 h 3654465"/>
              <a:gd name="connsiteX3" fmla="*/ 0 w 7789606"/>
              <a:gd name="connsiteY3" fmla="*/ 3654465 h 3654465"/>
              <a:gd name="connsiteX4" fmla="*/ 0 w 7789606"/>
              <a:gd name="connsiteY4" fmla="*/ 2856368 h 3654465"/>
              <a:gd name="connsiteX5" fmla="*/ 429171 w 7789606"/>
              <a:gd name="connsiteY5" fmla="*/ 2877395 h 3654465"/>
              <a:gd name="connsiteX6" fmla="*/ 2601623 w 7789606"/>
              <a:gd name="connsiteY6" fmla="*/ 2770954 h 3654465"/>
              <a:gd name="connsiteX7" fmla="*/ 7648664 w 7789606"/>
              <a:gd name="connsiteY7" fmla="*/ 241555 h 365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9606" h="3654465">
                <a:moveTo>
                  <a:pt x="7772144" y="0"/>
                </a:moveTo>
                <a:lnTo>
                  <a:pt x="7789606" y="0"/>
                </a:lnTo>
                <a:lnTo>
                  <a:pt x="7789606" y="3654465"/>
                </a:lnTo>
                <a:lnTo>
                  <a:pt x="0" y="3654465"/>
                </a:lnTo>
                <a:lnTo>
                  <a:pt x="0" y="2856368"/>
                </a:lnTo>
                <a:lnTo>
                  <a:pt x="429171" y="2877395"/>
                </a:lnTo>
                <a:cubicBezTo>
                  <a:pt x="1155821" y="2901118"/>
                  <a:pt x="1888673" y="2865801"/>
                  <a:pt x="2601623" y="2770954"/>
                </a:cubicBezTo>
                <a:cubicBezTo>
                  <a:pt x="5016863" y="2449644"/>
                  <a:pt x="6923473" y="1485981"/>
                  <a:pt x="7648664" y="241555"/>
                </a:cubicBezTo>
                <a:close/>
              </a:path>
            </a:pathLst>
          </a:custGeom>
          <a:gradFill>
            <a:gsLst>
              <a:gs pos="80000">
                <a:srgbClr val="426E78">
                  <a:alpha val="7000"/>
                </a:srgbClr>
              </a:gs>
              <a:gs pos="45000">
                <a:srgbClr val="7EADB8">
                  <a:alpha val="21000"/>
                </a:srgbClr>
              </a:gs>
              <a:gs pos="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31" name="Forma libre: Forma 3">
            <a:extLst>
              <a:ext uri="{FF2B5EF4-FFF2-40B4-BE49-F238E27FC236}">
                <a16:creationId xmlns:a16="http://schemas.microsoft.com/office/drawing/2014/main" id="{C0279F97-BA05-4380-AFB6-7C52F6E902D6}"/>
              </a:ext>
            </a:extLst>
          </p:cNvPr>
          <p:cNvSpPr>
            <a:spLocks noChangeAspect="1"/>
          </p:cNvSpPr>
          <p:nvPr/>
        </p:nvSpPr>
        <p:spPr>
          <a:xfrm>
            <a:off x="0" y="8166100"/>
            <a:ext cx="6840000" cy="962612"/>
          </a:xfrm>
          <a:custGeom>
            <a:avLst/>
            <a:gdLst>
              <a:gd name="connsiteX0" fmla="*/ 7772144 w 7789606"/>
              <a:gd name="connsiteY0" fmla="*/ 0 h 3654465"/>
              <a:gd name="connsiteX1" fmla="*/ 7789606 w 7789606"/>
              <a:gd name="connsiteY1" fmla="*/ 0 h 3654465"/>
              <a:gd name="connsiteX2" fmla="*/ 7789606 w 7789606"/>
              <a:gd name="connsiteY2" fmla="*/ 3654465 h 3654465"/>
              <a:gd name="connsiteX3" fmla="*/ 0 w 7789606"/>
              <a:gd name="connsiteY3" fmla="*/ 3654465 h 3654465"/>
              <a:gd name="connsiteX4" fmla="*/ 0 w 7789606"/>
              <a:gd name="connsiteY4" fmla="*/ 2856368 h 3654465"/>
              <a:gd name="connsiteX5" fmla="*/ 429171 w 7789606"/>
              <a:gd name="connsiteY5" fmla="*/ 2877395 h 3654465"/>
              <a:gd name="connsiteX6" fmla="*/ 2601623 w 7789606"/>
              <a:gd name="connsiteY6" fmla="*/ 2770954 h 3654465"/>
              <a:gd name="connsiteX7" fmla="*/ 7648664 w 7789606"/>
              <a:gd name="connsiteY7" fmla="*/ 241555 h 365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9606" h="3654465">
                <a:moveTo>
                  <a:pt x="7772144" y="0"/>
                </a:moveTo>
                <a:lnTo>
                  <a:pt x="7789606" y="0"/>
                </a:lnTo>
                <a:lnTo>
                  <a:pt x="7789606" y="3654465"/>
                </a:lnTo>
                <a:lnTo>
                  <a:pt x="0" y="3654465"/>
                </a:lnTo>
                <a:lnTo>
                  <a:pt x="0" y="2856368"/>
                </a:lnTo>
                <a:lnTo>
                  <a:pt x="429171" y="2877395"/>
                </a:lnTo>
                <a:cubicBezTo>
                  <a:pt x="1155821" y="2901118"/>
                  <a:pt x="1888673" y="2865801"/>
                  <a:pt x="2601623" y="2770954"/>
                </a:cubicBezTo>
                <a:cubicBezTo>
                  <a:pt x="5016863" y="2449644"/>
                  <a:pt x="6923473" y="1485981"/>
                  <a:pt x="7648664" y="241555"/>
                </a:cubicBezTo>
                <a:close/>
              </a:path>
            </a:pathLst>
          </a:custGeom>
          <a:gradFill>
            <a:gsLst>
              <a:gs pos="76000">
                <a:srgbClr val="426E78">
                  <a:alpha val="20000"/>
                </a:srgbClr>
              </a:gs>
              <a:gs pos="45000">
                <a:srgbClr val="7EADB8">
                  <a:alpha val="12000"/>
                </a:srgbClr>
              </a:gs>
              <a:gs pos="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32" name="Forma libre: Forma 4">
            <a:extLst>
              <a:ext uri="{FF2B5EF4-FFF2-40B4-BE49-F238E27FC236}">
                <a16:creationId xmlns:a16="http://schemas.microsoft.com/office/drawing/2014/main" id="{77F2258F-9772-432A-8DD9-CD8D31C1308A}"/>
              </a:ext>
            </a:extLst>
          </p:cNvPr>
          <p:cNvSpPr>
            <a:spLocks noChangeAspect="1"/>
          </p:cNvSpPr>
          <p:nvPr/>
        </p:nvSpPr>
        <p:spPr bwMode="auto">
          <a:xfrm>
            <a:off x="0" y="8483600"/>
            <a:ext cx="6840000" cy="650030"/>
          </a:xfrm>
          <a:custGeom>
            <a:avLst/>
            <a:gdLst>
              <a:gd name="connsiteX0" fmla="*/ 7789606 w 7789606"/>
              <a:gd name="connsiteY0" fmla="*/ 0 h 2514600"/>
              <a:gd name="connsiteX1" fmla="*/ 7789606 w 7789606"/>
              <a:gd name="connsiteY1" fmla="*/ 2360167 h 2514600"/>
              <a:gd name="connsiteX2" fmla="*/ 7789606 w 7789606"/>
              <a:gd name="connsiteY2" fmla="*/ 2514600 h 2514600"/>
              <a:gd name="connsiteX3" fmla="*/ 0 w 7789606"/>
              <a:gd name="connsiteY3" fmla="*/ 2514600 h 2514600"/>
              <a:gd name="connsiteX4" fmla="*/ 0 w 7789606"/>
              <a:gd name="connsiteY4" fmla="*/ 2507805 h 2514600"/>
              <a:gd name="connsiteX5" fmla="*/ 0 w 7789606"/>
              <a:gd name="connsiteY5" fmla="*/ 225384 h 2514600"/>
              <a:gd name="connsiteX6" fmla="*/ 7789606 w 7789606"/>
              <a:gd name="connsiteY6"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89606" h="2514600">
                <a:moveTo>
                  <a:pt x="7789606" y="0"/>
                </a:moveTo>
                <a:cubicBezTo>
                  <a:pt x="7789606" y="0"/>
                  <a:pt x="7789606" y="0"/>
                  <a:pt x="7789606" y="2360167"/>
                </a:cubicBezTo>
                <a:lnTo>
                  <a:pt x="7789606" y="2514600"/>
                </a:lnTo>
                <a:lnTo>
                  <a:pt x="0" y="2514600"/>
                </a:lnTo>
                <a:lnTo>
                  <a:pt x="0" y="2507805"/>
                </a:lnTo>
                <a:cubicBezTo>
                  <a:pt x="0" y="2123448"/>
                  <a:pt x="0" y="1440145"/>
                  <a:pt x="0" y="225384"/>
                </a:cubicBezTo>
                <a:cubicBezTo>
                  <a:pt x="2368397" y="954749"/>
                  <a:pt x="6207492" y="1098744"/>
                  <a:pt x="7789606" y="0"/>
                </a:cubicBezTo>
                <a:close/>
              </a:path>
            </a:pathLst>
          </a:custGeom>
          <a:gradFill>
            <a:gsLst>
              <a:gs pos="91000">
                <a:srgbClr val="426E78">
                  <a:alpha val="8000"/>
                </a:srgbClr>
              </a:gs>
              <a:gs pos="68000">
                <a:srgbClr val="002060">
                  <a:alpha val="0"/>
                </a:srgbClr>
              </a:gs>
              <a:gs pos="28000">
                <a:srgbClr val="7EADB8">
                  <a:alpha val="22000"/>
                </a:srgbClr>
              </a:gs>
              <a:gs pos="0">
                <a:schemeClr val="bg1"/>
              </a:gs>
            </a:gsLst>
            <a:lin ang="2700000" scaled="1"/>
          </a:gradFill>
          <a:ln>
            <a:noFill/>
          </a:ln>
        </p:spPr>
        <p:txBody>
          <a:bodyPr vert="horz" wrap="square" lIns="91440" tIns="45720" rIns="91440" bIns="45720" numCol="1" anchor="t" anchorCtr="0" compatLnSpc="1">
            <a:prstTxWarp prst="textNoShape">
              <a:avLst/>
            </a:prstTxWarp>
            <a:noAutofit/>
          </a:bodyPr>
          <a:lstStyle/>
          <a:p>
            <a:endParaRPr lang="es-AR"/>
          </a:p>
        </p:txBody>
      </p:sp>
      <p:sp>
        <p:nvSpPr>
          <p:cNvPr id="12" name="Marcador de número de diapositiva 5">
            <a:extLst>
              <a:ext uri="{FF2B5EF4-FFF2-40B4-BE49-F238E27FC236}">
                <a16:creationId xmlns:a16="http://schemas.microsoft.com/office/drawing/2014/main" id="{4A511EEB-9B87-7B80-AC18-4A3E705A034F}"/>
              </a:ext>
            </a:extLst>
          </p:cNvPr>
          <p:cNvSpPr txBox="1">
            <a:spLocks/>
          </p:cNvSpPr>
          <p:nvPr/>
        </p:nvSpPr>
        <p:spPr>
          <a:xfrm>
            <a:off x="6238183" y="8950299"/>
            <a:ext cx="611639" cy="192667"/>
          </a:xfrm>
          <a:prstGeom prst="rect">
            <a:avLst/>
          </a:prstGeom>
          <a:solidFill>
            <a:srgbClr val="92D050"/>
          </a:solidFill>
          <a:ln>
            <a:noFill/>
          </a:ln>
        </p:spPr>
        <p:txBody>
          <a:bodyPr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9A4F3F5-C055-3443-8F4D-415E16E06515}" type="slidenum">
              <a:rPr lang="es-CO" sz="831"/>
              <a:pPr/>
              <a:t>18</a:t>
            </a:fld>
            <a:endParaRPr lang="es-CO" sz="831"/>
          </a:p>
        </p:txBody>
      </p:sp>
      <p:sp>
        <p:nvSpPr>
          <p:cNvPr id="20" name="CuadroTexto 19">
            <a:extLst>
              <a:ext uri="{FF2B5EF4-FFF2-40B4-BE49-F238E27FC236}">
                <a16:creationId xmlns:a16="http://schemas.microsoft.com/office/drawing/2014/main" id="{A54593FC-02FE-F59C-7628-3C6002FA7F21}"/>
              </a:ext>
            </a:extLst>
          </p:cNvPr>
          <p:cNvSpPr txBox="1"/>
          <p:nvPr/>
        </p:nvSpPr>
        <p:spPr>
          <a:xfrm>
            <a:off x="381000" y="666298"/>
            <a:ext cx="6096000" cy="1754326"/>
          </a:xfrm>
          <a:prstGeom prst="rect">
            <a:avLst/>
          </a:prstGeom>
          <a:noFill/>
        </p:spPr>
        <p:txBody>
          <a:bodyPr wrap="square">
            <a:spAutoFit/>
          </a:bodyPr>
          <a:lstStyle/>
          <a:p>
            <a:pPr algn="just"/>
            <a:r>
              <a:rPr lang="es-AR" sz="1200" dirty="0"/>
              <a:t>Inicie Power BI Desktop desde el menú Inicio de Windows o desde el icono de la barra de tareas de Windows.</a:t>
            </a:r>
          </a:p>
          <a:p>
            <a:pPr algn="just"/>
            <a:endParaRPr lang="es-AR" sz="1200" dirty="0"/>
          </a:p>
          <a:p>
            <a:pPr algn="just"/>
            <a:r>
              <a:rPr lang="es-AR" sz="1200" dirty="0"/>
              <a:t>La primera vez que se inicia Power BI Desktop, se muestra la pantalla de bienvenida.</a:t>
            </a:r>
          </a:p>
          <a:p>
            <a:pPr algn="just"/>
            <a:r>
              <a:rPr lang="es-AR" sz="1200" dirty="0"/>
              <a:t>En la pantalla de bienvenida, puede obtener datos, ver orígenes recientes, abrir informes recientes, abrir otros informes o seleccionar otros vínculos.</a:t>
            </a:r>
          </a:p>
          <a:p>
            <a:pPr algn="just"/>
            <a:endParaRPr lang="es-AR" sz="1200" dirty="0"/>
          </a:p>
          <a:p>
            <a:pPr algn="just"/>
            <a:r>
              <a:rPr lang="es-AR" sz="1200" dirty="0"/>
              <a:t>También puede elegir si quiere mostrar siempre la pantalla de bienvenida durante el inicio. Seleccione el icono Cerrar para cerrar la pantalla de bienvenida.</a:t>
            </a:r>
          </a:p>
        </p:txBody>
      </p:sp>
      <p:pic>
        <p:nvPicPr>
          <p:cNvPr id="4" name="Imagen 3">
            <a:extLst>
              <a:ext uri="{FF2B5EF4-FFF2-40B4-BE49-F238E27FC236}">
                <a16:creationId xmlns:a16="http://schemas.microsoft.com/office/drawing/2014/main" id="{F707D384-4002-5569-9ED8-604C2C0609A5}"/>
              </a:ext>
            </a:extLst>
          </p:cNvPr>
          <p:cNvPicPr>
            <a:picLocks noChangeAspect="1"/>
          </p:cNvPicPr>
          <p:nvPr/>
        </p:nvPicPr>
        <p:blipFill>
          <a:blip r:embed="rId2"/>
          <a:stretch>
            <a:fillRect/>
          </a:stretch>
        </p:blipFill>
        <p:spPr>
          <a:xfrm>
            <a:off x="1048275" y="2550162"/>
            <a:ext cx="4743450" cy="2743200"/>
          </a:xfrm>
          <a:prstGeom prst="rect">
            <a:avLst/>
          </a:prstGeom>
        </p:spPr>
      </p:pic>
      <p:sp>
        <p:nvSpPr>
          <p:cNvPr id="28" name="CuadroTexto 27">
            <a:extLst>
              <a:ext uri="{FF2B5EF4-FFF2-40B4-BE49-F238E27FC236}">
                <a16:creationId xmlns:a16="http://schemas.microsoft.com/office/drawing/2014/main" id="{9C98EC99-8053-91EF-33E1-8207C799B40B}"/>
              </a:ext>
            </a:extLst>
          </p:cNvPr>
          <p:cNvSpPr txBox="1"/>
          <p:nvPr/>
        </p:nvSpPr>
        <p:spPr>
          <a:xfrm>
            <a:off x="381000" y="5352367"/>
            <a:ext cx="6096000" cy="830997"/>
          </a:xfrm>
          <a:prstGeom prst="rect">
            <a:avLst/>
          </a:prstGeom>
          <a:noFill/>
        </p:spPr>
        <p:txBody>
          <a:bodyPr wrap="square">
            <a:spAutoFit/>
          </a:bodyPr>
          <a:lstStyle/>
          <a:p>
            <a:pPr algn="just"/>
            <a:r>
              <a:rPr lang="es-AR" sz="1200" dirty="0"/>
              <a:t>En el lado izquierdo de Power BI Desktop aparecen iconos para las tres vistas de Power BI Desktop:</a:t>
            </a:r>
          </a:p>
          <a:p>
            <a:pPr algn="just"/>
            <a:r>
              <a:rPr lang="es-AR" sz="1200" dirty="0"/>
              <a:t>Informe, Datos y Relaciones, de arriba a abajo. La vista actual se indica mediante la barra amarilla situada a la izquierda y puede cambiar de vista si selecciona cualquiera de los iconos.</a:t>
            </a:r>
          </a:p>
        </p:txBody>
      </p:sp>
      <p:pic>
        <p:nvPicPr>
          <p:cNvPr id="11" name="Imagen 10">
            <a:extLst>
              <a:ext uri="{FF2B5EF4-FFF2-40B4-BE49-F238E27FC236}">
                <a16:creationId xmlns:a16="http://schemas.microsoft.com/office/drawing/2014/main" id="{1F94718A-0FB8-3949-F94F-DDD9B66AECE8}"/>
              </a:ext>
            </a:extLst>
          </p:cNvPr>
          <p:cNvPicPr>
            <a:picLocks noChangeAspect="1"/>
          </p:cNvPicPr>
          <p:nvPr/>
        </p:nvPicPr>
        <p:blipFill>
          <a:blip r:embed="rId3"/>
          <a:stretch>
            <a:fillRect/>
          </a:stretch>
        </p:blipFill>
        <p:spPr>
          <a:xfrm>
            <a:off x="2638950" y="6179525"/>
            <a:ext cx="1339278" cy="2294739"/>
          </a:xfrm>
          <a:prstGeom prst="rect">
            <a:avLst/>
          </a:prstGeom>
        </p:spPr>
      </p:pic>
      <p:sp>
        <p:nvSpPr>
          <p:cNvPr id="35" name="Rectángulo 34">
            <a:extLst>
              <a:ext uri="{FF2B5EF4-FFF2-40B4-BE49-F238E27FC236}">
                <a16:creationId xmlns:a16="http://schemas.microsoft.com/office/drawing/2014/main" id="{AF92066D-6E24-118F-4A82-BF719D92F4C9}"/>
              </a:ext>
            </a:extLst>
          </p:cNvPr>
          <p:cNvSpPr/>
          <p:nvPr/>
        </p:nvSpPr>
        <p:spPr>
          <a:xfrm>
            <a:off x="2520557" y="7497282"/>
            <a:ext cx="552843" cy="98631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048471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riángulo rectángulo 26">
            <a:extLst>
              <a:ext uri="{FF2B5EF4-FFF2-40B4-BE49-F238E27FC236}">
                <a16:creationId xmlns:a16="http://schemas.microsoft.com/office/drawing/2014/main" id="{6D8141A8-3275-6370-53CB-79DB802F5E65}"/>
              </a:ext>
            </a:extLst>
          </p:cNvPr>
          <p:cNvSpPr/>
          <p:nvPr/>
        </p:nvSpPr>
        <p:spPr>
          <a:xfrm flipH="1">
            <a:off x="-2" y="5508702"/>
            <a:ext cx="4574330" cy="363529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8" name="Franja diagonal 27">
            <a:extLst>
              <a:ext uri="{FF2B5EF4-FFF2-40B4-BE49-F238E27FC236}">
                <a16:creationId xmlns:a16="http://schemas.microsoft.com/office/drawing/2014/main" id="{A1E61391-85A8-B35B-3B02-603DD8C1930E}"/>
              </a:ext>
            </a:extLst>
          </p:cNvPr>
          <p:cNvSpPr/>
          <p:nvPr/>
        </p:nvSpPr>
        <p:spPr>
          <a:xfrm>
            <a:off x="-2" y="5508702"/>
            <a:ext cx="4587031" cy="3635298"/>
          </a:xfrm>
          <a:prstGeom prst="diagStripe">
            <a:avLst>
              <a:gd name="adj" fmla="val 7513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endParaRPr>
          </a:p>
        </p:txBody>
      </p:sp>
      <p:sp>
        <p:nvSpPr>
          <p:cNvPr id="29" name="Rectángulo 28">
            <a:extLst>
              <a:ext uri="{FF2B5EF4-FFF2-40B4-BE49-F238E27FC236}">
                <a16:creationId xmlns:a16="http://schemas.microsoft.com/office/drawing/2014/main" id="{4A014A1D-2CA0-A847-2314-41277D9A845C}"/>
              </a:ext>
            </a:extLst>
          </p:cNvPr>
          <p:cNvSpPr/>
          <p:nvPr/>
        </p:nvSpPr>
        <p:spPr>
          <a:xfrm>
            <a:off x="4572482" y="5508702"/>
            <a:ext cx="2315498" cy="36352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30" name="Franja diagonal 29">
            <a:extLst>
              <a:ext uri="{FF2B5EF4-FFF2-40B4-BE49-F238E27FC236}">
                <a16:creationId xmlns:a16="http://schemas.microsoft.com/office/drawing/2014/main" id="{758FFF83-1BD8-A797-E845-B33DBA1C9AA6}"/>
              </a:ext>
            </a:extLst>
          </p:cNvPr>
          <p:cNvSpPr/>
          <p:nvPr/>
        </p:nvSpPr>
        <p:spPr>
          <a:xfrm>
            <a:off x="9524" y="5508702"/>
            <a:ext cx="3571876" cy="2756478"/>
          </a:xfrm>
          <a:prstGeom prst="diagStripe">
            <a:avLst>
              <a:gd name="adj" fmla="val 7513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endParaRPr>
          </a:p>
        </p:txBody>
      </p:sp>
      <p:graphicFrame>
        <p:nvGraphicFramePr>
          <p:cNvPr id="17" name="TextBox 3">
            <a:extLst>
              <a:ext uri="{FF2B5EF4-FFF2-40B4-BE49-F238E27FC236}">
                <a16:creationId xmlns:a16="http://schemas.microsoft.com/office/drawing/2014/main" id="{687CD859-506B-AA0D-6087-6FC9B588290C}"/>
              </a:ext>
            </a:extLst>
          </p:cNvPr>
          <p:cNvGraphicFramePr/>
          <p:nvPr>
            <p:extLst>
              <p:ext uri="{D42A27DB-BD31-4B8C-83A1-F6EECF244321}">
                <p14:modId xmlns:p14="http://schemas.microsoft.com/office/powerpoint/2010/main" val="1424937343"/>
              </p:ext>
            </p:extLst>
          </p:nvPr>
        </p:nvGraphicFramePr>
        <p:xfrm>
          <a:off x="991981" y="7417680"/>
          <a:ext cx="5713486" cy="1219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 name="Imagen 20" descr="Logotipo&#10;&#10;Descripción generada automáticamente">
            <a:extLst>
              <a:ext uri="{FF2B5EF4-FFF2-40B4-BE49-F238E27FC236}">
                <a16:creationId xmlns:a16="http://schemas.microsoft.com/office/drawing/2014/main" id="{01897D27-3640-94E7-1A37-B1FFB7D2B598}"/>
              </a:ext>
            </a:extLst>
          </p:cNvPr>
          <p:cNvPicPr>
            <a:picLocks noChangeAspect="1"/>
          </p:cNvPicPr>
          <p:nvPr/>
        </p:nvPicPr>
        <p:blipFill rotWithShape="1">
          <a:blip r:embed="rId8">
            <a:extLst>
              <a:ext uri="{28A0092B-C50C-407E-A947-70E740481C1C}">
                <a14:useLocalDpi xmlns:a14="http://schemas.microsoft.com/office/drawing/2010/main" val="0"/>
              </a:ext>
            </a:extLst>
          </a:blip>
          <a:srcRect b="15366"/>
          <a:stretch/>
        </p:blipFill>
        <p:spPr>
          <a:xfrm>
            <a:off x="470982" y="506865"/>
            <a:ext cx="3110418" cy="1607685"/>
          </a:xfrm>
          <a:prstGeom prst="rect">
            <a:avLst/>
          </a:prstGeom>
        </p:spPr>
      </p:pic>
    </p:spTree>
    <p:extLst>
      <p:ext uri="{BB962C8B-B14F-4D97-AF65-F5344CB8AC3E}">
        <p14:creationId xmlns:p14="http://schemas.microsoft.com/office/powerpoint/2010/main" val="1327274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Paralelogramo 1">
            <a:extLst>
              <a:ext uri="{FF2B5EF4-FFF2-40B4-BE49-F238E27FC236}">
                <a16:creationId xmlns:a16="http://schemas.microsoft.com/office/drawing/2014/main" id="{C7D5DD1D-AFA4-0BD3-593F-E8857FE63807}"/>
              </a:ext>
            </a:extLst>
          </p:cNvPr>
          <p:cNvSpPr/>
          <p:nvPr/>
        </p:nvSpPr>
        <p:spPr>
          <a:xfrm>
            <a:off x="0" y="629587"/>
            <a:ext cx="6858000" cy="717659"/>
          </a:xfrm>
          <a:prstGeom prst="parallelogram">
            <a:avLst>
              <a:gd name="adj" fmla="val 104373"/>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Rectangle 3"/>
          <p:cNvSpPr>
            <a:spLocks noChangeArrowheads="1"/>
          </p:cNvSpPr>
          <p:nvPr/>
        </p:nvSpPr>
        <p:spPr bwMode="auto">
          <a:xfrm>
            <a:off x="476567" y="804598"/>
            <a:ext cx="581973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337" eaLnBrk="0" fontAlgn="base" hangingPunct="0">
              <a:spcBef>
                <a:spcPct val="0"/>
              </a:spcBef>
              <a:spcAft>
                <a:spcPct val="0"/>
              </a:spcAft>
            </a:pPr>
            <a:r>
              <a:rPr lang="es-ES" altLang="ja-JP" sz="2200" b="1">
                <a:solidFill>
                  <a:srgbClr val="FFFFFF"/>
                </a:solidFill>
                <a:latin typeface="Century Gothic" panose="020B0502020202020204" pitchFamily="34" charset="0"/>
                <a:ea typeface="MS Gothic" panose="020B0609070205080204" pitchFamily="49" charset="-128"/>
                <a:cs typeface="Times New Roman" panose="02020603050405020304" pitchFamily="18" charset="0"/>
              </a:rPr>
              <a:t>TABLA DE CONTENIDO</a:t>
            </a:r>
            <a:endParaRPr lang="es-ES" altLang="ja-JP">
              <a:latin typeface="Arial" panose="020B0604020202020204" pitchFamily="34" charset="0"/>
            </a:endParaRPr>
          </a:p>
        </p:txBody>
      </p:sp>
      <p:sp>
        <p:nvSpPr>
          <p:cNvPr id="9" name="Rectangle 4"/>
          <p:cNvSpPr>
            <a:spLocks noChangeArrowheads="1"/>
          </p:cNvSpPr>
          <p:nvPr/>
        </p:nvSpPr>
        <p:spPr bwMode="auto">
          <a:xfrm>
            <a:off x="611348" y="58621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643688" algn="r"/>
              </a:tabLst>
              <a:defRPr>
                <a:solidFill>
                  <a:schemeClr val="tx1"/>
                </a:solidFill>
                <a:latin typeface="Arial" panose="020B0604020202020204" pitchFamily="34" charset="0"/>
              </a:defRPr>
            </a:lvl1pPr>
            <a:lvl2pPr eaLnBrk="0" fontAlgn="base" hangingPunct="0">
              <a:spcBef>
                <a:spcPct val="0"/>
              </a:spcBef>
              <a:spcAft>
                <a:spcPct val="0"/>
              </a:spcAft>
              <a:tabLst>
                <a:tab pos="6643688" algn="r"/>
              </a:tabLst>
              <a:defRPr>
                <a:solidFill>
                  <a:schemeClr val="tx1"/>
                </a:solidFill>
                <a:latin typeface="Arial" panose="020B0604020202020204" pitchFamily="34" charset="0"/>
              </a:defRPr>
            </a:lvl2pPr>
            <a:lvl3pPr eaLnBrk="0" fontAlgn="base" hangingPunct="0">
              <a:spcBef>
                <a:spcPct val="0"/>
              </a:spcBef>
              <a:spcAft>
                <a:spcPct val="0"/>
              </a:spcAft>
              <a:tabLst>
                <a:tab pos="6643688" algn="r"/>
              </a:tabLst>
              <a:defRPr>
                <a:solidFill>
                  <a:schemeClr val="tx1"/>
                </a:solidFill>
                <a:latin typeface="Arial" panose="020B0604020202020204" pitchFamily="34" charset="0"/>
              </a:defRPr>
            </a:lvl3pPr>
            <a:lvl4pPr eaLnBrk="0" fontAlgn="base" hangingPunct="0">
              <a:spcBef>
                <a:spcPct val="0"/>
              </a:spcBef>
              <a:spcAft>
                <a:spcPct val="0"/>
              </a:spcAft>
              <a:tabLst>
                <a:tab pos="6643688" algn="r"/>
              </a:tabLst>
              <a:defRPr>
                <a:solidFill>
                  <a:schemeClr val="tx1"/>
                </a:solidFill>
                <a:latin typeface="Arial" panose="020B0604020202020204" pitchFamily="34" charset="0"/>
              </a:defRPr>
            </a:lvl4pPr>
            <a:lvl5pPr eaLnBrk="0" fontAlgn="base" hangingPunct="0">
              <a:spcBef>
                <a:spcPct val="0"/>
              </a:spcBef>
              <a:spcAft>
                <a:spcPct val="0"/>
              </a:spcAft>
              <a:tabLst>
                <a:tab pos="6643688" algn="r"/>
              </a:tabLst>
              <a:defRPr>
                <a:solidFill>
                  <a:schemeClr val="tx1"/>
                </a:solidFill>
                <a:latin typeface="Arial" panose="020B0604020202020204" pitchFamily="34" charset="0"/>
              </a:defRPr>
            </a:lvl5pPr>
            <a:lvl6pPr eaLnBrk="0" fontAlgn="base" hangingPunct="0">
              <a:spcBef>
                <a:spcPct val="0"/>
              </a:spcBef>
              <a:spcAft>
                <a:spcPct val="0"/>
              </a:spcAft>
              <a:tabLst>
                <a:tab pos="6643688" algn="r"/>
              </a:tabLst>
              <a:defRPr>
                <a:solidFill>
                  <a:schemeClr val="tx1"/>
                </a:solidFill>
                <a:latin typeface="Arial" panose="020B0604020202020204" pitchFamily="34" charset="0"/>
              </a:defRPr>
            </a:lvl6pPr>
            <a:lvl7pPr eaLnBrk="0" fontAlgn="base" hangingPunct="0">
              <a:spcBef>
                <a:spcPct val="0"/>
              </a:spcBef>
              <a:spcAft>
                <a:spcPct val="0"/>
              </a:spcAft>
              <a:tabLst>
                <a:tab pos="6643688" algn="r"/>
              </a:tabLst>
              <a:defRPr>
                <a:solidFill>
                  <a:schemeClr val="tx1"/>
                </a:solidFill>
                <a:latin typeface="Arial" panose="020B0604020202020204" pitchFamily="34" charset="0"/>
              </a:defRPr>
            </a:lvl7pPr>
            <a:lvl8pPr eaLnBrk="0" fontAlgn="base" hangingPunct="0">
              <a:spcBef>
                <a:spcPct val="0"/>
              </a:spcBef>
              <a:spcAft>
                <a:spcPct val="0"/>
              </a:spcAft>
              <a:tabLst>
                <a:tab pos="6643688" algn="r"/>
              </a:tabLst>
              <a:defRPr>
                <a:solidFill>
                  <a:schemeClr val="tx1"/>
                </a:solidFill>
                <a:latin typeface="Arial" panose="020B0604020202020204" pitchFamily="34" charset="0"/>
              </a:defRPr>
            </a:lvl8pPr>
            <a:lvl9pPr eaLnBrk="0" fontAlgn="base" hangingPunct="0">
              <a:spcBef>
                <a:spcPct val="0"/>
              </a:spcBef>
              <a:spcAft>
                <a:spcPct val="0"/>
              </a:spcAft>
              <a:tabLst>
                <a:tab pos="6643688" algn="r"/>
              </a:tabLst>
              <a:defRPr>
                <a:solidFill>
                  <a:schemeClr val="tx1"/>
                </a:solidFill>
                <a:latin typeface="Arial" panose="020B0604020202020204" pitchFamily="34" charset="0"/>
              </a:defRPr>
            </a:lvl9pPr>
          </a:lstStyle>
          <a:p>
            <a:pPr defTabSz="914337">
              <a:tabLst>
                <a:tab pos="6643223" algn="r"/>
              </a:tabLst>
            </a:pPr>
            <a:endParaRPr lang="es-AR" altLang="ja-JP"/>
          </a:p>
        </p:txBody>
      </p:sp>
      <p:sp>
        <p:nvSpPr>
          <p:cNvPr id="10" name="Marcador de número de diapositiva 5">
            <a:extLst>
              <a:ext uri="{FF2B5EF4-FFF2-40B4-BE49-F238E27FC236}">
                <a16:creationId xmlns:a16="http://schemas.microsoft.com/office/drawing/2014/main" id="{0A56B4E8-9889-48F7-80DA-A9ED31C083E7}"/>
              </a:ext>
            </a:extLst>
          </p:cNvPr>
          <p:cNvSpPr txBox="1">
            <a:spLocks/>
          </p:cNvSpPr>
          <p:nvPr/>
        </p:nvSpPr>
        <p:spPr>
          <a:xfrm>
            <a:off x="6238183" y="8950299"/>
            <a:ext cx="611639" cy="192667"/>
          </a:xfrm>
          <a:prstGeom prst="rect">
            <a:avLst/>
          </a:prstGeom>
          <a:solidFill>
            <a:srgbClr val="002060"/>
          </a:solidFill>
          <a:ln>
            <a:noFill/>
          </a:ln>
        </p:spPr>
        <p:txBody>
          <a:bodyPr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9A4F3F5-C055-3443-8F4D-415E16E06515}" type="slidenum">
              <a:rPr lang="es-CO" sz="831"/>
              <a:pPr/>
              <a:t>2</a:t>
            </a:fld>
            <a:endParaRPr lang="es-CO" sz="831"/>
          </a:p>
        </p:txBody>
      </p:sp>
      <p:sp>
        <p:nvSpPr>
          <p:cNvPr id="13" name="CuadroTexto 12"/>
          <p:cNvSpPr txBox="1"/>
          <p:nvPr/>
        </p:nvSpPr>
        <p:spPr>
          <a:xfrm>
            <a:off x="557359" y="2008878"/>
            <a:ext cx="5986643" cy="3416320"/>
          </a:xfrm>
          <a:prstGeom prst="rect">
            <a:avLst/>
          </a:prstGeom>
          <a:noFill/>
        </p:spPr>
        <p:txBody>
          <a:bodyPr wrap="square" rtlCol="0">
            <a:spAutoFit/>
          </a:bodyPr>
          <a:lstStyle/>
          <a:p>
            <a:r>
              <a:rPr lang="es-AR" sz="1400" b="1" dirty="0">
                <a:solidFill>
                  <a:schemeClr val="bg1"/>
                </a:solidFill>
                <a:latin typeface="Calibri" panose="020F0502020204030204" pitchFamily="34" charset="0"/>
              </a:rPr>
              <a:t>DISEÑO DEL TABLERO DE INDICADORES</a:t>
            </a:r>
          </a:p>
          <a:p>
            <a:endParaRPr lang="es-AR" sz="1400" b="1" dirty="0">
              <a:solidFill>
                <a:schemeClr val="bg1"/>
              </a:solidFill>
              <a:latin typeface="Calibri" panose="020F0502020204030204" pitchFamily="34" charset="0"/>
            </a:endParaRPr>
          </a:p>
          <a:p>
            <a:pPr marL="742932" lvl="1" indent="-285732">
              <a:buFont typeface="Arial" panose="020B0604020202020204" pitchFamily="34" charset="0"/>
              <a:buChar char="•"/>
            </a:pPr>
            <a:r>
              <a:rPr lang="es-AR" sz="1600" dirty="0">
                <a:solidFill>
                  <a:schemeClr val="bg1"/>
                </a:solidFill>
              </a:rPr>
              <a:t>Introducción</a:t>
            </a:r>
          </a:p>
          <a:p>
            <a:pPr marL="742932" lvl="1" indent="-285732">
              <a:buFont typeface="Arial" panose="020B0604020202020204" pitchFamily="34" charset="0"/>
              <a:buChar char="•"/>
            </a:pPr>
            <a:r>
              <a:rPr lang="es-ES" sz="1600" dirty="0">
                <a:solidFill>
                  <a:schemeClr val="bg1"/>
                </a:solidFill>
              </a:rPr>
              <a:t>Tablas de indicadores</a:t>
            </a:r>
          </a:p>
          <a:p>
            <a:pPr marL="742932" lvl="1" indent="-285732">
              <a:buFont typeface="Arial" panose="020B0604020202020204" pitchFamily="34" charset="0"/>
              <a:buChar char="•"/>
            </a:pPr>
            <a:r>
              <a:rPr lang="es-ES" sz="1600" dirty="0">
                <a:solidFill>
                  <a:schemeClr val="bg1"/>
                </a:solidFill>
              </a:rPr>
              <a:t>Tabla de control</a:t>
            </a:r>
          </a:p>
          <a:p>
            <a:pPr marL="742932" lvl="1" indent="-285732">
              <a:buFont typeface="Arial" panose="020B0604020202020204" pitchFamily="34" charset="0"/>
              <a:buChar char="•"/>
            </a:pPr>
            <a:r>
              <a:rPr lang="es-ES" sz="1600" dirty="0">
                <a:solidFill>
                  <a:schemeClr val="bg1"/>
                </a:solidFill>
              </a:rPr>
              <a:t>Dashboard - Tablero de seguimiento de indicadores</a:t>
            </a:r>
          </a:p>
          <a:p>
            <a:pPr lvl="1"/>
            <a:endParaRPr lang="es-ES" sz="1600" dirty="0">
              <a:solidFill>
                <a:schemeClr val="bg1"/>
              </a:solidFill>
            </a:endParaRPr>
          </a:p>
          <a:p>
            <a:r>
              <a:rPr lang="es-AR" sz="1400" b="1" dirty="0">
                <a:solidFill>
                  <a:schemeClr val="bg1"/>
                </a:solidFill>
              </a:rPr>
              <a:t>INSTRUCTIVO DE USO Y REGLAS DE ACTUALIZACIÓN</a:t>
            </a:r>
          </a:p>
          <a:p>
            <a:endParaRPr lang="es-AR" sz="1400" b="1" dirty="0">
              <a:solidFill>
                <a:schemeClr val="bg1"/>
              </a:solidFill>
            </a:endParaRPr>
          </a:p>
          <a:p>
            <a:pPr marL="742932" lvl="1" indent="-285732">
              <a:buFont typeface="Arial" panose="020B0604020202020204" pitchFamily="34" charset="0"/>
              <a:buChar char="•"/>
            </a:pPr>
            <a:r>
              <a:rPr lang="es-ES" sz="1600" dirty="0">
                <a:solidFill>
                  <a:schemeClr val="bg1"/>
                </a:solidFill>
              </a:rPr>
              <a:t>Instructivo de uso</a:t>
            </a:r>
          </a:p>
          <a:p>
            <a:pPr marL="742932" lvl="1" indent="-285732">
              <a:buFont typeface="Arial" panose="020B0604020202020204" pitchFamily="34" charset="0"/>
              <a:buChar char="•"/>
            </a:pPr>
            <a:r>
              <a:rPr lang="es-ES" sz="1600" dirty="0">
                <a:solidFill>
                  <a:schemeClr val="bg1"/>
                </a:solidFill>
              </a:rPr>
              <a:t>Reglas de Actualización</a:t>
            </a:r>
          </a:p>
          <a:p>
            <a:pPr marL="742932" lvl="1" indent="-285732">
              <a:buFont typeface="Arial" panose="020B0604020202020204" pitchFamily="34" charset="0"/>
              <a:buChar char="•"/>
            </a:pPr>
            <a:r>
              <a:rPr lang="es-ES" sz="1600" dirty="0">
                <a:solidFill>
                  <a:schemeClr val="bg1"/>
                </a:solidFill>
              </a:rPr>
              <a:t>Instalación de Power BI</a:t>
            </a:r>
          </a:p>
          <a:p>
            <a:pPr marL="742932" lvl="1" indent="-285732">
              <a:buFont typeface="Arial" panose="020B0604020202020204" pitchFamily="34" charset="0"/>
              <a:buChar char="•"/>
            </a:pPr>
            <a:endParaRPr lang="es-ES" sz="1600" dirty="0">
              <a:solidFill>
                <a:schemeClr val="bg1"/>
              </a:solidFill>
            </a:endParaRPr>
          </a:p>
          <a:p>
            <a:pPr marL="0" lvl="1"/>
            <a:endParaRPr lang="es-ES" sz="1600" dirty="0">
              <a:solidFill>
                <a:schemeClr val="bg1"/>
              </a:solidFill>
            </a:endParaRPr>
          </a:p>
        </p:txBody>
      </p:sp>
    </p:spTree>
    <p:extLst>
      <p:ext uri="{BB962C8B-B14F-4D97-AF65-F5344CB8AC3E}">
        <p14:creationId xmlns:p14="http://schemas.microsoft.com/office/powerpoint/2010/main" val="2821255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0AAE4BAE-0B54-3780-E4D7-7CD113837031}"/>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447675" y="0"/>
            <a:ext cx="5962650" cy="9144000"/>
          </a:xfrm>
          <a:prstGeom prst="parallelogram">
            <a:avLst/>
          </a:prstGeom>
        </p:spPr>
      </p:pic>
      <p:sp>
        <p:nvSpPr>
          <p:cNvPr id="6" name="Rectangle 6">
            <a:extLst>
              <a:ext uri="{FF2B5EF4-FFF2-40B4-BE49-F238E27FC236}">
                <a16:creationId xmlns:a16="http://schemas.microsoft.com/office/drawing/2014/main" id="{30F57BCB-E2D5-614D-894B-0B046549A7B6}"/>
              </a:ext>
            </a:extLst>
          </p:cNvPr>
          <p:cNvSpPr/>
          <p:nvPr/>
        </p:nvSpPr>
        <p:spPr>
          <a:xfrm flipV="1">
            <a:off x="1851660" y="2365458"/>
            <a:ext cx="3154680" cy="3405755"/>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dirty="0"/>
          </a:p>
        </p:txBody>
      </p:sp>
      <p:sp>
        <p:nvSpPr>
          <p:cNvPr id="5" name="Paralelogramo 4">
            <a:extLst>
              <a:ext uri="{FF2B5EF4-FFF2-40B4-BE49-F238E27FC236}">
                <a16:creationId xmlns:a16="http://schemas.microsoft.com/office/drawing/2014/main" id="{E5756063-CA01-91E8-E36E-F616CDE41A5E}"/>
              </a:ext>
            </a:extLst>
          </p:cNvPr>
          <p:cNvSpPr/>
          <p:nvPr/>
        </p:nvSpPr>
        <p:spPr>
          <a:xfrm>
            <a:off x="1851660" y="2514481"/>
            <a:ext cx="3154680" cy="717659"/>
          </a:xfrm>
          <a:prstGeom prst="parallelogram">
            <a:avLst>
              <a:gd name="adj" fmla="val 22911"/>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TextBox 3">
            <a:extLst>
              <a:ext uri="{FF2B5EF4-FFF2-40B4-BE49-F238E27FC236}">
                <a16:creationId xmlns:a16="http://schemas.microsoft.com/office/drawing/2014/main" id="{C436BDA1-4FBC-E245-AA53-1DCA5A4F574D}"/>
              </a:ext>
            </a:extLst>
          </p:cNvPr>
          <p:cNvSpPr txBox="1"/>
          <p:nvPr/>
        </p:nvSpPr>
        <p:spPr>
          <a:xfrm>
            <a:off x="1851660" y="2729507"/>
            <a:ext cx="3154680" cy="1815882"/>
          </a:xfrm>
          <a:prstGeom prst="rect">
            <a:avLst/>
          </a:prstGeom>
          <a:noFill/>
        </p:spPr>
        <p:txBody>
          <a:bodyPr wrap="square" lIns="66463" rIns="83077" rtlCol="0" anchor="t">
            <a:spAutoFit/>
          </a:bodyPr>
          <a:lstStyle/>
          <a:p>
            <a:pPr algn="ctr"/>
            <a:r>
              <a:rPr lang="es-AR" sz="1400" b="1" dirty="0">
                <a:solidFill>
                  <a:schemeClr val="bg1"/>
                </a:solidFill>
                <a:latin typeface="Calibri" panose="020F0502020204030204" pitchFamily="34" charset="0"/>
              </a:rPr>
              <a:t>DISEÑO DEL TABLERO DE INDICADORES</a:t>
            </a:r>
          </a:p>
          <a:p>
            <a:endParaRPr lang="es-AR" sz="1400" dirty="0">
              <a:solidFill>
                <a:schemeClr val="bg1"/>
              </a:solidFill>
            </a:endParaRPr>
          </a:p>
          <a:p>
            <a:endParaRPr lang="es-AR" sz="1400" dirty="0">
              <a:solidFill>
                <a:schemeClr val="bg1"/>
              </a:solidFill>
            </a:endParaRPr>
          </a:p>
          <a:p>
            <a:endParaRPr lang="es-AR" sz="1400" dirty="0">
              <a:solidFill>
                <a:schemeClr val="bg1"/>
              </a:solidFill>
            </a:endParaRPr>
          </a:p>
          <a:p>
            <a:pPr marL="742932" lvl="1" indent="-285732">
              <a:buFont typeface="Arial" panose="020B0604020202020204" pitchFamily="34" charset="0"/>
              <a:buChar char="•"/>
            </a:pPr>
            <a:r>
              <a:rPr lang="es-AR" sz="1400" dirty="0">
                <a:solidFill>
                  <a:schemeClr val="bg1"/>
                </a:solidFill>
              </a:rPr>
              <a:t>Introducción</a:t>
            </a:r>
          </a:p>
          <a:p>
            <a:pPr marL="742932" lvl="1" indent="-285732">
              <a:buFont typeface="Arial" panose="020B0604020202020204" pitchFamily="34" charset="0"/>
              <a:buChar char="•"/>
            </a:pPr>
            <a:r>
              <a:rPr lang="es-ES" sz="1400" dirty="0">
                <a:solidFill>
                  <a:schemeClr val="bg1"/>
                </a:solidFill>
              </a:rPr>
              <a:t>Calculo del IUS</a:t>
            </a:r>
          </a:p>
          <a:p>
            <a:pPr marL="742932" lvl="1" indent="-285732">
              <a:buFont typeface="Arial" panose="020B0604020202020204" pitchFamily="34" charset="0"/>
              <a:buChar char="•"/>
            </a:pPr>
            <a:r>
              <a:rPr lang="es-ES" sz="1400" dirty="0">
                <a:solidFill>
                  <a:schemeClr val="bg1"/>
                </a:solidFill>
              </a:rPr>
              <a:t>Dashboard - Tablero de seguimiento de indicadores</a:t>
            </a:r>
          </a:p>
        </p:txBody>
      </p:sp>
      <p:sp>
        <p:nvSpPr>
          <p:cNvPr id="9" name="Marcador de número de diapositiva 5">
            <a:extLst>
              <a:ext uri="{FF2B5EF4-FFF2-40B4-BE49-F238E27FC236}">
                <a16:creationId xmlns:a16="http://schemas.microsoft.com/office/drawing/2014/main" id="{77A2D449-CE1C-8BE8-CCCB-2487E13E343A}"/>
              </a:ext>
            </a:extLst>
          </p:cNvPr>
          <p:cNvSpPr txBox="1">
            <a:spLocks/>
          </p:cNvSpPr>
          <p:nvPr/>
        </p:nvSpPr>
        <p:spPr>
          <a:xfrm>
            <a:off x="6238183" y="8950299"/>
            <a:ext cx="611639" cy="192667"/>
          </a:xfrm>
          <a:prstGeom prst="rect">
            <a:avLst/>
          </a:prstGeom>
          <a:solidFill>
            <a:srgbClr val="002060"/>
          </a:solidFill>
          <a:ln>
            <a:noFill/>
          </a:ln>
        </p:spPr>
        <p:txBody>
          <a:bodyPr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9A4F3F5-C055-3443-8F4D-415E16E06515}" type="slidenum">
              <a:rPr lang="es-CO" sz="831"/>
              <a:pPr/>
              <a:t>3</a:t>
            </a:fld>
            <a:endParaRPr lang="es-CO" sz="831"/>
          </a:p>
        </p:txBody>
      </p:sp>
    </p:spTree>
    <p:extLst>
      <p:ext uri="{BB962C8B-B14F-4D97-AF65-F5344CB8AC3E}">
        <p14:creationId xmlns:p14="http://schemas.microsoft.com/office/powerpoint/2010/main" val="3917266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a libre: Forma 3">
            <a:extLst>
              <a:ext uri="{FF2B5EF4-FFF2-40B4-BE49-F238E27FC236}">
                <a16:creationId xmlns:a16="http://schemas.microsoft.com/office/drawing/2014/main" id="{C0279F97-BA05-4380-AFB6-7C52F6E902D6}"/>
              </a:ext>
            </a:extLst>
          </p:cNvPr>
          <p:cNvSpPr>
            <a:spLocks noChangeAspect="1"/>
          </p:cNvSpPr>
          <p:nvPr/>
        </p:nvSpPr>
        <p:spPr>
          <a:xfrm rot="10800000">
            <a:off x="2" y="-29621"/>
            <a:ext cx="6840000" cy="1986795"/>
          </a:xfrm>
          <a:custGeom>
            <a:avLst/>
            <a:gdLst>
              <a:gd name="connsiteX0" fmla="*/ 7772144 w 7789606"/>
              <a:gd name="connsiteY0" fmla="*/ 0 h 3654465"/>
              <a:gd name="connsiteX1" fmla="*/ 7789606 w 7789606"/>
              <a:gd name="connsiteY1" fmla="*/ 0 h 3654465"/>
              <a:gd name="connsiteX2" fmla="*/ 7789606 w 7789606"/>
              <a:gd name="connsiteY2" fmla="*/ 3654465 h 3654465"/>
              <a:gd name="connsiteX3" fmla="*/ 0 w 7789606"/>
              <a:gd name="connsiteY3" fmla="*/ 3654465 h 3654465"/>
              <a:gd name="connsiteX4" fmla="*/ 0 w 7789606"/>
              <a:gd name="connsiteY4" fmla="*/ 2856368 h 3654465"/>
              <a:gd name="connsiteX5" fmla="*/ 429171 w 7789606"/>
              <a:gd name="connsiteY5" fmla="*/ 2877395 h 3654465"/>
              <a:gd name="connsiteX6" fmla="*/ 2601623 w 7789606"/>
              <a:gd name="connsiteY6" fmla="*/ 2770954 h 3654465"/>
              <a:gd name="connsiteX7" fmla="*/ 7648664 w 7789606"/>
              <a:gd name="connsiteY7" fmla="*/ 241555 h 365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9606" h="3654465">
                <a:moveTo>
                  <a:pt x="7772144" y="0"/>
                </a:moveTo>
                <a:lnTo>
                  <a:pt x="7789606" y="0"/>
                </a:lnTo>
                <a:lnTo>
                  <a:pt x="7789606" y="3654465"/>
                </a:lnTo>
                <a:lnTo>
                  <a:pt x="0" y="3654465"/>
                </a:lnTo>
                <a:lnTo>
                  <a:pt x="0" y="2856368"/>
                </a:lnTo>
                <a:lnTo>
                  <a:pt x="429171" y="2877395"/>
                </a:lnTo>
                <a:cubicBezTo>
                  <a:pt x="1155821" y="2901118"/>
                  <a:pt x="1888673" y="2865801"/>
                  <a:pt x="2601623" y="2770954"/>
                </a:cubicBezTo>
                <a:cubicBezTo>
                  <a:pt x="5016863" y="2449644"/>
                  <a:pt x="6923473" y="1485981"/>
                  <a:pt x="7648664" y="241555"/>
                </a:cubicBezTo>
                <a:close/>
              </a:path>
            </a:pathLst>
          </a:custGeom>
          <a:gradFill>
            <a:gsLst>
              <a:gs pos="80000">
                <a:srgbClr val="426E78">
                  <a:alpha val="7000"/>
                </a:srgbClr>
              </a:gs>
              <a:gs pos="45000">
                <a:srgbClr val="7EADB8">
                  <a:alpha val="21000"/>
                </a:srgbClr>
              </a:gs>
              <a:gs pos="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4" name="Rectangle 2">
            <a:extLst>
              <a:ext uri="{FF2B5EF4-FFF2-40B4-BE49-F238E27FC236}">
                <a16:creationId xmlns:a16="http://schemas.microsoft.com/office/drawing/2014/main" id="{2B2B8A33-B333-EE4C-8431-B035F14527CA}"/>
              </a:ext>
            </a:extLst>
          </p:cNvPr>
          <p:cNvSpPr/>
          <p:nvPr/>
        </p:nvSpPr>
        <p:spPr>
          <a:xfrm>
            <a:off x="704281" y="1593980"/>
            <a:ext cx="5678037" cy="400110"/>
          </a:xfrm>
          <a:prstGeom prst="rect">
            <a:avLst/>
          </a:prstGeom>
        </p:spPr>
        <p:txBody>
          <a:bodyPr wrap="square" lIns="0">
            <a:spAutoFit/>
          </a:bodyPr>
          <a:lstStyle/>
          <a:p>
            <a:r>
              <a:rPr lang="es-ES" sz="2000" b="1" dirty="0">
                <a:solidFill>
                  <a:srgbClr val="426E78"/>
                </a:solidFill>
              </a:rPr>
              <a:t>Introducción </a:t>
            </a:r>
          </a:p>
        </p:txBody>
      </p:sp>
      <p:sp>
        <p:nvSpPr>
          <p:cNvPr id="6" name="Rectangle 3">
            <a:extLst>
              <a:ext uri="{FF2B5EF4-FFF2-40B4-BE49-F238E27FC236}">
                <a16:creationId xmlns:a16="http://schemas.microsoft.com/office/drawing/2014/main" id="{9A1827EE-1791-934E-B08E-244D084F27AB}"/>
              </a:ext>
            </a:extLst>
          </p:cNvPr>
          <p:cNvSpPr/>
          <p:nvPr/>
        </p:nvSpPr>
        <p:spPr>
          <a:xfrm>
            <a:off x="674446" y="2114015"/>
            <a:ext cx="5678037" cy="3600986"/>
          </a:xfrm>
          <a:prstGeom prst="rect">
            <a:avLst/>
          </a:prstGeom>
        </p:spPr>
        <p:txBody>
          <a:bodyPr wrap="square" lIns="83077" rIns="83077">
            <a:spAutoFit/>
          </a:bodyPr>
          <a:lstStyle/>
          <a:p>
            <a:pPr algn="just"/>
            <a:r>
              <a:rPr lang="es-ES" sz="1200" dirty="0"/>
              <a:t>El tablero de control es una herramienta de carácter gerencial que permite comparar datos de forma sencilla, visualizar de forma gráfica e inmediata aquellos datos y detectar desvíos de una manera intuitiva. El presente tablero se diseñó bajo un esquema de apertura de información según los indicadores que conforman el IUS. </a:t>
            </a:r>
          </a:p>
          <a:p>
            <a:pPr algn="just"/>
            <a:endParaRPr lang="es-ES" sz="1200" dirty="0"/>
          </a:p>
          <a:p>
            <a:pPr algn="just"/>
            <a:r>
              <a:rPr lang="es-ES" sz="1200" dirty="0"/>
              <a:t>Se encuentra basado en la Resolución CRA (Comisión de Agua Potable y Saneamiento Básico) 906. En esta resolución se definen los criterios, metodologías, indicadores y parámetros para evaluar la gestión y los resultados de aquellas personas prestadoras  de servicios públicos domiciliarios de acueducto y alcantarillado.</a:t>
            </a:r>
          </a:p>
          <a:p>
            <a:pPr algn="just"/>
            <a:endParaRPr lang="es-ES" sz="1200" dirty="0"/>
          </a:p>
          <a:p>
            <a:pPr algn="just"/>
            <a:r>
              <a:rPr lang="es-ES" sz="1200" dirty="0"/>
              <a:t>Para medirse utilizan el IUS, siendo el Indicador Único Sectorial que determina el nivel de riesgo y cuenta con una clasificación del ese nivel de riesgo que se verá en detalle dentro del presente manual.</a:t>
            </a:r>
          </a:p>
          <a:p>
            <a:pPr algn="just"/>
            <a:endParaRPr lang="es-ES" sz="1200" dirty="0"/>
          </a:p>
          <a:p>
            <a:pPr algn="just"/>
            <a:r>
              <a:rPr lang="es-ES" sz="1200" dirty="0"/>
              <a:t>Dicho tablero se encuentra desarrollado en Excel y en Power BI, teniendo en cuenta que el Excel sirve como base de datos para la visualización en el Power BI.</a:t>
            </a:r>
          </a:p>
          <a:p>
            <a:pPr algn="just"/>
            <a:endParaRPr lang="es-ES" sz="1200" dirty="0"/>
          </a:p>
          <a:p>
            <a:pPr algn="just"/>
            <a:r>
              <a:rPr lang="es-ES" sz="1200" dirty="0"/>
              <a:t>A continuación, se hace un recorrido por cada una de las funcionalidades del Tablero General. </a:t>
            </a:r>
          </a:p>
        </p:txBody>
      </p:sp>
      <p:sp>
        <p:nvSpPr>
          <p:cNvPr id="13" name="Forma libre: Forma 3">
            <a:extLst>
              <a:ext uri="{FF2B5EF4-FFF2-40B4-BE49-F238E27FC236}">
                <a16:creationId xmlns:a16="http://schemas.microsoft.com/office/drawing/2014/main" id="{C0279F97-BA05-4380-AFB6-7C52F6E902D6}"/>
              </a:ext>
            </a:extLst>
          </p:cNvPr>
          <p:cNvSpPr>
            <a:spLocks noChangeAspect="1"/>
          </p:cNvSpPr>
          <p:nvPr/>
        </p:nvSpPr>
        <p:spPr>
          <a:xfrm>
            <a:off x="0" y="5715001"/>
            <a:ext cx="6840000" cy="3413712"/>
          </a:xfrm>
          <a:custGeom>
            <a:avLst/>
            <a:gdLst>
              <a:gd name="connsiteX0" fmla="*/ 7772144 w 7789606"/>
              <a:gd name="connsiteY0" fmla="*/ 0 h 3654465"/>
              <a:gd name="connsiteX1" fmla="*/ 7789606 w 7789606"/>
              <a:gd name="connsiteY1" fmla="*/ 0 h 3654465"/>
              <a:gd name="connsiteX2" fmla="*/ 7789606 w 7789606"/>
              <a:gd name="connsiteY2" fmla="*/ 3654465 h 3654465"/>
              <a:gd name="connsiteX3" fmla="*/ 0 w 7789606"/>
              <a:gd name="connsiteY3" fmla="*/ 3654465 h 3654465"/>
              <a:gd name="connsiteX4" fmla="*/ 0 w 7789606"/>
              <a:gd name="connsiteY4" fmla="*/ 2856368 h 3654465"/>
              <a:gd name="connsiteX5" fmla="*/ 429171 w 7789606"/>
              <a:gd name="connsiteY5" fmla="*/ 2877395 h 3654465"/>
              <a:gd name="connsiteX6" fmla="*/ 2601623 w 7789606"/>
              <a:gd name="connsiteY6" fmla="*/ 2770954 h 3654465"/>
              <a:gd name="connsiteX7" fmla="*/ 7648664 w 7789606"/>
              <a:gd name="connsiteY7" fmla="*/ 241555 h 365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9606" h="3654465">
                <a:moveTo>
                  <a:pt x="7772144" y="0"/>
                </a:moveTo>
                <a:lnTo>
                  <a:pt x="7789606" y="0"/>
                </a:lnTo>
                <a:lnTo>
                  <a:pt x="7789606" y="3654465"/>
                </a:lnTo>
                <a:lnTo>
                  <a:pt x="0" y="3654465"/>
                </a:lnTo>
                <a:lnTo>
                  <a:pt x="0" y="2856368"/>
                </a:lnTo>
                <a:lnTo>
                  <a:pt x="429171" y="2877395"/>
                </a:lnTo>
                <a:cubicBezTo>
                  <a:pt x="1155821" y="2901118"/>
                  <a:pt x="1888673" y="2865801"/>
                  <a:pt x="2601623" y="2770954"/>
                </a:cubicBezTo>
                <a:cubicBezTo>
                  <a:pt x="5016863" y="2449644"/>
                  <a:pt x="6923473" y="1485981"/>
                  <a:pt x="7648664" y="241555"/>
                </a:cubicBezTo>
                <a:close/>
              </a:path>
            </a:pathLst>
          </a:custGeom>
          <a:gradFill>
            <a:gsLst>
              <a:gs pos="76000">
                <a:srgbClr val="426E78">
                  <a:alpha val="20000"/>
                </a:srgbClr>
              </a:gs>
              <a:gs pos="45000">
                <a:srgbClr val="7EADB8">
                  <a:alpha val="12000"/>
                </a:srgbClr>
              </a:gs>
              <a:gs pos="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14" name="Forma libre: Forma 4">
            <a:extLst>
              <a:ext uri="{FF2B5EF4-FFF2-40B4-BE49-F238E27FC236}">
                <a16:creationId xmlns:a16="http://schemas.microsoft.com/office/drawing/2014/main" id="{77F2258F-9772-432A-8DD9-CD8D31C1308A}"/>
              </a:ext>
            </a:extLst>
          </p:cNvPr>
          <p:cNvSpPr>
            <a:spLocks noChangeAspect="1"/>
          </p:cNvSpPr>
          <p:nvPr/>
        </p:nvSpPr>
        <p:spPr bwMode="auto">
          <a:xfrm>
            <a:off x="0" y="6070600"/>
            <a:ext cx="6840000" cy="3063031"/>
          </a:xfrm>
          <a:custGeom>
            <a:avLst/>
            <a:gdLst>
              <a:gd name="connsiteX0" fmla="*/ 7789606 w 7789606"/>
              <a:gd name="connsiteY0" fmla="*/ 0 h 2514600"/>
              <a:gd name="connsiteX1" fmla="*/ 7789606 w 7789606"/>
              <a:gd name="connsiteY1" fmla="*/ 2360167 h 2514600"/>
              <a:gd name="connsiteX2" fmla="*/ 7789606 w 7789606"/>
              <a:gd name="connsiteY2" fmla="*/ 2514600 h 2514600"/>
              <a:gd name="connsiteX3" fmla="*/ 0 w 7789606"/>
              <a:gd name="connsiteY3" fmla="*/ 2514600 h 2514600"/>
              <a:gd name="connsiteX4" fmla="*/ 0 w 7789606"/>
              <a:gd name="connsiteY4" fmla="*/ 2507805 h 2514600"/>
              <a:gd name="connsiteX5" fmla="*/ 0 w 7789606"/>
              <a:gd name="connsiteY5" fmla="*/ 225384 h 2514600"/>
              <a:gd name="connsiteX6" fmla="*/ 7789606 w 7789606"/>
              <a:gd name="connsiteY6"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89606" h="2514600">
                <a:moveTo>
                  <a:pt x="7789606" y="0"/>
                </a:moveTo>
                <a:cubicBezTo>
                  <a:pt x="7789606" y="0"/>
                  <a:pt x="7789606" y="0"/>
                  <a:pt x="7789606" y="2360167"/>
                </a:cubicBezTo>
                <a:lnTo>
                  <a:pt x="7789606" y="2514600"/>
                </a:lnTo>
                <a:lnTo>
                  <a:pt x="0" y="2514600"/>
                </a:lnTo>
                <a:lnTo>
                  <a:pt x="0" y="2507805"/>
                </a:lnTo>
                <a:cubicBezTo>
                  <a:pt x="0" y="2123448"/>
                  <a:pt x="0" y="1440145"/>
                  <a:pt x="0" y="225384"/>
                </a:cubicBezTo>
                <a:cubicBezTo>
                  <a:pt x="2368397" y="954749"/>
                  <a:pt x="6207492" y="1098744"/>
                  <a:pt x="7789606" y="0"/>
                </a:cubicBezTo>
                <a:close/>
              </a:path>
            </a:pathLst>
          </a:custGeom>
          <a:gradFill>
            <a:gsLst>
              <a:gs pos="91000">
                <a:srgbClr val="426E78">
                  <a:alpha val="8000"/>
                </a:srgbClr>
              </a:gs>
              <a:gs pos="68000">
                <a:srgbClr val="002060">
                  <a:alpha val="0"/>
                </a:srgbClr>
              </a:gs>
              <a:gs pos="28000">
                <a:srgbClr val="7EADB8">
                  <a:alpha val="22000"/>
                </a:srgbClr>
              </a:gs>
              <a:gs pos="0">
                <a:schemeClr val="bg1"/>
              </a:gs>
            </a:gsLst>
            <a:lin ang="2700000" scaled="1"/>
          </a:gradFill>
          <a:ln>
            <a:noFill/>
          </a:ln>
        </p:spPr>
        <p:txBody>
          <a:bodyPr vert="horz" wrap="square" lIns="91440" tIns="45720" rIns="91440" bIns="45720" numCol="1" anchor="t" anchorCtr="0" compatLnSpc="1">
            <a:prstTxWarp prst="textNoShape">
              <a:avLst/>
            </a:prstTxWarp>
            <a:noAutofit/>
          </a:bodyPr>
          <a:lstStyle/>
          <a:p>
            <a:endParaRPr lang="es-AR"/>
          </a:p>
        </p:txBody>
      </p:sp>
      <p:sp>
        <p:nvSpPr>
          <p:cNvPr id="12" name="Marcador de número de diapositiva 5">
            <a:extLst>
              <a:ext uri="{FF2B5EF4-FFF2-40B4-BE49-F238E27FC236}">
                <a16:creationId xmlns:a16="http://schemas.microsoft.com/office/drawing/2014/main" id="{36338940-85B1-B52C-28D7-2BB7CA91EED3}"/>
              </a:ext>
            </a:extLst>
          </p:cNvPr>
          <p:cNvSpPr txBox="1">
            <a:spLocks/>
          </p:cNvSpPr>
          <p:nvPr/>
        </p:nvSpPr>
        <p:spPr>
          <a:xfrm>
            <a:off x="6238183" y="8950299"/>
            <a:ext cx="611639" cy="192667"/>
          </a:xfrm>
          <a:prstGeom prst="rect">
            <a:avLst/>
          </a:prstGeom>
          <a:solidFill>
            <a:srgbClr val="002060"/>
          </a:solidFill>
          <a:ln>
            <a:noFill/>
          </a:ln>
        </p:spPr>
        <p:txBody>
          <a:bodyPr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9A4F3F5-C055-3443-8F4D-415E16E06515}" type="slidenum">
              <a:rPr lang="es-CO" sz="831"/>
              <a:pPr/>
              <a:t>4</a:t>
            </a:fld>
            <a:endParaRPr lang="es-CO" sz="831"/>
          </a:p>
        </p:txBody>
      </p:sp>
    </p:spTree>
    <p:extLst>
      <p:ext uri="{BB962C8B-B14F-4D97-AF65-F5344CB8AC3E}">
        <p14:creationId xmlns:p14="http://schemas.microsoft.com/office/powerpoint/2010/main" val="3343625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a libre: Forma 3">
            <a:extLst>
              <a:ext uri="{FF2B5EF4-FFF2-40B4-BE49-F238E27FC236}">
                <a16:creationId xmlns:a16="http://schemas.microsoft.com/office/drawing/2014/main" id="{C0279F97-BA05-4380-AFB6-7C52F6E902D6}"/>
              </a:ext>
            </a:extLst>
          </p:cNvPr>
          <p:cNvSpPr>
            <a:spLocks noChangeAspect="1"/>
          </p:cNvSpPr>
          <p:nvPr/>
        </p:nvSpPr>
        <p:spPr>
          <a:xfrm rot="10800000">
            <a:off x="2" y="-29623"/>
            <a:ext cx="6840000" cy="1498658"/>
          </a:xfrm>
          <a:custGeom>
            <a:avLst/>
            <a:gdLst>
              <a:gd name="connsiteX0" fmla="*/ 7772144 w 7789606"/>
              <a:gd name="connsiteY0" fmla="*/ 0 h 3654465"/>
              <a:gd name="connsiteX1" fmla="*/ 7789606 w 7789606"/>
              <a:gd name="connsiteY1" fmla="*/ 0 h 3654465"/>
              <a:gd name="connsiteX2" fmla="*/ 7789606 w 7789606"/>
              <a:gd name="connsiteY2" fmla="*/ 3654465 h 3654465"/>
              <a:gd name="connsiteX3" fmla="*/ 0 w 7789606"/>
              <a:gd name="connsiteY3" fmla="*/ 3654465 h 3654465"/>
              <a:gd name="connsiteX4" fmla="*/ 0 w 7789606"/>
              <a:gd name="connsiteY4" fmla="*/ 2856368 h 3654465"/>
              <a:gd name="connsiteX5" fmla="*/ 429171 w 7789606"/>
              <a:gd name="connsiteY5" fmla="*/ 2877395 h 3654465"/>
              <a:gd name="connsiteX6" fmla="*/ 2601623 w 7789606"/>
              <a:gd name="connsiteY6" fmla="*/ 2770954 h 3654465"/>
              <a:gd name="connsiteX7" fmla="*/ 7648664 w 7789606"/>
              <a:gd name="connsiteY7" fmla="*/ 241555 h 365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9606" h="3654465">
                <a:moveTo>
                  <a:pt x="7772144" y="0"/>
                </a:moveTo>
                <a:lnTo>
                  <a:pt x="7789606" y="0"/>
                </a:lnTo>
                <a:lnTo>
                  <a:pt x="7789606" y="3654465"/>
                </a:lnTo>
                <a:lnTo>
                  <a:pt x="0" y="3654465"/>
                </a:lnTo>
                <a:lnTo>
                  <a:pt x="0" y="2856368"/>
                </a:lnTo>
                <a:lnTo>
                  <a:pt x="429171" y="2877395"/>
                </a:lnTo>
                <a:cubicBezTo>
                  <a:pt x="1155821" y="2901118"/>
                  <a:pt x="1888673" y="2865801"/>
                  <a:pt x="2601623" y="2770954"/>
                </a:cubicBezTo>
                <a:cubicBezTo>
                  <a:pt x="5016863" y="2449644"/>
                  <a:pt x="6923473" y="1485981"/>
                  <a:pt x="7648664" y="241555"/>
                </a:cubicBezTo>
                <a:close/>
              </a:path>
            </a:pathLst>
          </a:custGeom>
          <a:gradFill>
            <a:gsLst>
              <a:gs pos="80000">
                <a:srgbClr val="426E78">
                  <a:alpha val="7000"/>
                </a:srgbClr>
              </a:gs>
              <a:gs pos="45000">
                <a:srgbClr val="7EADB8">
                  <a:alpha val="21000"/>
                </a:srgbClr>
              </a:gs>
              <a:gs pos="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13" name="Forma libre: Forma 3">
            <a:extLst>
              <a:ext uri="{FF2B5EF4-FFF2-40B4-BE49-F238E27FC236}">
                <a16:creationId xmlns:a16="http://schemas.microsoft.com/office/drawing/2014/main" id="{C0279F97-BA05-4380-AFB6-7C52F6E902D6}"/>
              </a:ext>
            </a:extLst>
          </p:cNvPr>
          <p:cNvSpPr>
            <a:spLocks noChangeAspect="1"/>
          </p:cNvSpPr>
          <p:nvPr/>
        </p:nvSpPr>
        <p:spPr>
          <a:xfrm>
            <a:off x="0" y="6655633"/>
            <a:ext cx="6840000" cy="2473079"/>
          </a:xfrm>
          <a:custGeom>
            <a:avLst/>
            <a:gdLst>
              <a:gd name="connsiteX0" fmla="*/ 7772144 w 7789606"/>
              <a:gd name="connsiteY0" fmla="*/ 0 h 3654465"/>
              <a:gd name="connsiteX1" fmla="*/ 7789606 w 7789606"/>
              <a:gd name="connsiteY1" fmla="*/ 0 h 3654465"/>
              <a:gd name="connsiteX2" fmla="*/ 7789606 w 7789606"/>
              <a:gd name="connsiteY2" fmla="*/ 3654465 h 3654465"/>
              <a:gd name="connsiteX3" fmla="*/ 0 w 7789606"/>
              <a:gd name="connsiteY3" fmla="*/ 3654465 h 3654465"/>
              <a:gd name="connsiteX4" fmla="*/ 0 w 7789606"/>
              <a:gd name="connsiteY4" fmla="*/ 2856368 h 3654465"/>
              <a:gd name="connsiteX5" fmla="*/ 429171 w 7789606"/>
              <a:gd name="connsiteY5" fmla="*/ 2877395 h 3654465"/>
              <a:gd name="connsiteX6" fmla="*/ 2601623 w 7789606"/>
              <a:gd name="connsiteY6" fmla="*/ 2770954 h 3654465"/>
              <a:gd name="connsiteX7" fmla="*/ 7648664 w 7789606"/>
              <a:gd name="connsiteY7" fmla="*/ 241555 h 365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9606" h="3654465">
                <a:moveTo>
                  <a:pt x="7772144" y="0"/>
                </a:moveTo>
                <a:lnTo>
                  <a:pt x="7789606" y="0"/>
                </a:lnTo>
                <a:lnTo>
                  <a:pt x="7789606" y="3654465"/>
                </a:lnTo>
                <a:lnTo>
                  <a:pt x="0" y="3654465"/>
                </a:lnTo>
                <a:lnTo>
                  <a:pt x="0" y="2856368"/>
                </a:lnTo>
                <a:lnTo>
                  <a:pt x="429171" y="2877395"/>
                </a:lnTo>
                <a:cubicBezTo>
                  <a:pt x="1155821" y="2901118"/>
                  <a:pt x="1888673" y="2865801"/>
                  <a:pt x="2601623" y="2770954"/>
                </a:cubicBezTo>
                <a:cubicBezTo>
                  <a:pt x="5016863" y="2449644"/>
                  <a:pt x="6923473" y="1485981"/>
                  <a:pt x="7648664" y="241555"/>
                </a:cubicBezTo>
                <a:close/>
              </a:path>
            </a:pathLst>
          </a:custGeom>
          <a:gradFill>
            <a:gsLst>
              <a:gs pos="76000">
                <a:srgbClr val="426E78">
                  <a:alpha val="20000"/>
                </a:srgbClr>
              </a:gs>
              <a:gs pos="45000">
                <a:srgbClr val="7EADB8">
                  <a:alpha val="12000"/>
                </a:srgbClr>
              </a:gs>
              <a:gs pos="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14" name="Forma libre: Forma 4">
            <a:extLst>
              <a:ext uri="{FF2B5EF4-FFF2-40B4-BE49-F238E27FC236}">
                <a16:creationId xmlns:a16="http://schemas.microsoft.com/office/drawing/2014/main" id="{77F2258F-9772-432A-8DD9-CD8D31C1308A}"/>
              </a:ext>
            </a:extLst>
          </p:cNvPr>
          <p:cNvSpPr>
            <a:spLocks noChangeAspect="1"/>
          </p:cNvSpPr>
          <p:nvPr/>
        </p:nvSpPr>
        <p:spPr bwMode="auto">
          <a:xfrm>
            <a:off x="0" y="7028181"/>
            <a:ext cx="6840000" cy="2105449"/>
          </a:xfrm>
          <a:custGeom>
            <a:avLst/>
            <a:gdLst>
              <a:gd name="connsiteX0" fmla="*/ 7789606 w 7789606"/>
              <a:gd name="connsiteY0" fmla="*/ 0 h 2514600"/>
              <a:gd name="connsiteX1" fmla="*/ 7789606 w 7789606"/>
              <a:gd name="connsiteY1" fmla="*/ 2360167 h 2514600"/>
              <a:gd name="connsiteX2" fmla="*/ 7789606 w 7789606"/>
              <a:gd name="connsiteY2" fmla="*/ 2514600 h 2514600"/>
              <a:gd name="connsiteX3" fmla="*/ 0 w 7789606"/>
              <a:gd name="connsiteY3" fmla="*/ 2514600 h 2514600"/>
              <a:gd name="connsiteX4" fmla="*/ 0 w 7789606"/>
              <a:gd name="connsiteY4" fmla="*/ 2507805 h 2514600"/>
              <a:gd name="connsiteX5" fmla="*/ 0 w 7789606"/>
              <a:gd name="connsiteY5" fmla="*/ 225384 h 2514600"/>
              <a:gd name="connsiteX6" fmla="*/ 7789606 w 7789606"/>
              <a:gd name="connsiteY6"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89606" h="2514600">
                <a:moveTo>
                  <a:pt x="7789606" y="0"/>
                </a:moveTo>
                <a:cubicBezTo>
                  <a:pt x="7789606" y="0"/>
                  <a:pt x="7789606" y="0"/>
                  <a:pt x="7789606" y="2360167"/>
                </a:cubicBezTo>
                <a:lnTo>
                  <a:pt x="7789606" y="2514600"/>
                </a:lnTo>
                <a:lnTo>
                  <a:pt x="0" y="2514600"/>
                </a:lnTo>
                <a:lnTo>
                  <a:pt x="0" y="2507805"/>
                </a:lnTo>
                <a:cubicBezTo>
                  <a:pt x="0" y="2123448"/>
                  <a:pt x="0" y="1440145"/>
                  <a:pt x="0" y="225384"/>
                </a:cubicBezTo>
                <a:cubicBezTo>
                  <a:pt x="2368397" y="954749"/>
                  <a:pt x="6207492" y="1098744"/>
                  <a:pt x="7789606" y="0"/>
                </a:cubicBezTo>
                <a:close/>
              </a:path>
            </a:pathLst>
          </a:custGeom>
          <a:gradFill>
            <a:gsLst>
              <a:gs pos="91000">
                <a:srgbClr val="426E78">
                  <a:alpha val="8000"/>
                </a:srgbClr>
              </a:gs>
              <a:gs pos="68000">
                <a:srgbClr val="002060">
                  <a:alpha val="0"/>
                </a:srgbClr>
              </a:gs>
              <a:gs pos="28000">
                <a:srgbClr val="7EADB8">
                  <a:alpha val="22000"/>
                </a:srgbClr>
              </a:gs>
              <a:gs pos="0">
                <a:schemeClr val="bg1"/>
              </a:gs>
            </a:gsLst>
            <a:lin ang="2700000" scaled="1"/>
          </a:gradFill>
          <a:ln>
            <a:noFill/>
          </a:ln>
        </p:spPr>
        <p:txBody>
          <a:bodyPr vert="horz" wrap="square" lIns="91440" tIns="45720" rIns="91440" bIns="45720" numCol="1" anchor="t" anchorCtr="0" compatLnSpc="1">
            <a:prstTxWarp prst="textNoShape">
              <a:avLst/>
            </a:prstTxWarp>
            <a:noAutofit/>
          </a:bodyPr>
          <a:lstStyle/>
          <a:p>
            <a:endParaRPr lang="es-AR"/>
          </a:p>
        </p:txBody>
      </p:sp>
      <p:sp>
        <p:nvSpPr>
          <p:cNvPr id="15" name="Rectangle 2">
            <a:extLst>
              <a:ext uri="{FF2B5EF4-FFF2-40B4-BE49-F238E27FC236}">
                <a16:creationId xmlns:a16="http://schemas.microsoft.com/office/drawing/2014/main" id="{67676D7C-1B9A-1FB5-EEC4-39DD83E505CB}"/>
              </a:ext>
            </a:extLst>
          </p:cNvPr>
          <p:cNvSpPr/>
          <p:nvPr/>
        </p:nvSpPr>
        <p:spPr>
          <a:xfrm>
            <a:off x="351774" y="1315626"/>
            <a:ext cx="5678037" cy="400110"/>
          </a:xfrm>
          <a:prstGeom prst="rect">
            <a:avLst/>
          </a:prstGeom>
        </p:spPr>
        <p:txBody>
          <a:bodyPr wrap="square" lIns="0">
            <a:spAutoFit/>
          </a:bodyPr>
          <a:lstStyle/>
          <a:p>
            <a:r>
              <a:rPr lang="es-ES" sz="2000" b="1" dirty="0">
                <a:solidFill>
                  <a:srgbClr val="426E78"/>
                </a:solidFill>
              </a:rPr>
              <a:t>Calculo IUS</a:t>
            </a:r>
          </a:p>
        </p:txBody>
      </p:sp>
      <p:sp>
        <p:nvSpPr>
          <p:cNvPr id="16" name="Rectangle 3">
            <a:extLst>
              <a:ext uri="{FF2B5EF4-FFF2-40B4-BE49-F238E27FC236}">
                <a16:creationId xmlns:a16="http://schemas.microsoft.com/office/drawing/2014/main" id="{0BB895A3-A0C5-8A2C-0B42-490C37FCEB27}"/>
              </a:ext>
            </a:extLst>
          </p:cNvPr>
          <p:cNvSpPr/>
          <p:nvPr/>
        </p:nvSpPr>
        <p:spPr>
          <a:xfrm>
            <a:off x="237445" y="1912034"/>
            <a:ext cx="6306557" cy="1015663"/>
          </a:xfrm>
          <a:prstGeom prst="rect">
            <a:avLst/>
          </a:prstGeom>
        </p:spPr>
        <p:txBody>
          <a:bodyPr wrap="square" lIns="83077" rIns="83077">
            <a:spAutoFit/>
          </a:bodyPr>
          <a:lstStyle/>
          <a:p>
            <a:pPr algn="just"/>
            <a:r>
              <a:rPr lang="es-ES" sz="1200" dirty="0"/>
              <a:t>Esta plantilla contiene todos los parámetros que conforman a los indicadores en un solo lugar. </a:t>
            </a:r>
          </a:p>
          <a:p>
            <a:pPr algn="just"/>
            <a:endParaRPr lang="es-ES" sz="1200" dirty="0"/>
          </a:p>
          <a:p>
            <a:pPr algn="just"/>
            <a:r>
              <a:rPr lang="es-ES" sz="1200" dirty="0"/>
              <a:t>Su configuración resulta sumamente práctica para realizar revisiones y mejoras en los parámetros de los indicadores. La estructura principal de la tabla se encuentra dentro de la resolución y se desarrollaron más columnas que indican sus resultados.</a:t>
            </a:r>
            <a:endParaRPr lang="es-AR" sz="1200" dirty="0"/>
          </a:p>
        </p:txBody>
      </p:sp>
      <p:sp>
        <p:nvSpPr>
          <p:cNvPr id="12" name="Marcador de número de diapositiva 5">
            <a:extLst>
              <a:ext uri="{FF2B5EF4-FFF2-40B4-BE49-F238E27FC236}">
                <a16:creationId xmlns:a16="http://schemas.microsoft.com/office/drawing/2014/main" id="{36338940-85B1-B52C-28D7-2BB7CA91EED3}"/>
              </a:ext>
            </a:extLst>
          </p:cNvPr>
          <p:cNvSpPr txBox="1">
            <a:spLocks/>
          </p:cNvSpPr>
          <p:nvPr/>
        </p:nvSpPr>
        <p:spPr>
          <a:xfrm>
            <a:off x="6238183" y="8950299"/>
            <a:ext cx="611639" cy="192667"/>
          </a:xfrm>
          <a:prstGeom prst="rect">
            <a:avLst/>
          </a:prstGeom>
          <a:solidFill>
            <a:srgbClr val="002060"/>
          </a:solidFill>
          <a:ln>
            <a:noFill/>
          </a:ln>
        </p:spPr>
        <p:txBody>
          <a:bodyPr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9A4F3F5-C055-3443-8F4D-415E16E06515}" type="slidenum">
              <a:rPr lang="es-CO" sz="831"/>
              <a:pPr/>
              <a:t>5</a:t>
            </a:fld>
            <a:endParaRPr lang="es-CO" sz="831"/>
          </a:p>
        </p:txBody>
      </p:sp>
      <p:pic>
        <p:nvPicPr>
          <p:cNvPr id="5" name="Imagen 4">
            <a:extLst>
              <a:ext uri="{FF2B5EF4-FFF2-40B4-BE49-F238E27FC236}">
                <a16:creationId xmlns:a16="http://schemas.microsoft.com/office/drawing/2014/main" id="{1256807F-6802-C3A3-5D82-B7C7D505120C}"/>
              </a:ext>
            </a:extLst>
          </p:cNvPr>
          <p:cNvPicPr>
            <a:picLocks noChangeAspect="1"/>
          </p:cNvPicPr>
          <p:nvPr/>
        </p:nvPicPr>
        <p:blipFill>
          <a:blip r:embed="rId3"/>
          <a:stretch>
            <a:fillRect/>
          </a:stretch>
        </p:blipFill>
        <p:spPr>
          <a:xfrm>
            <a:off x="275721" y="3137515"/>
            <a:ext cx="6306557" cy="3397977"/>
          </a:xfrm>
          <a:prstGeom prst="rect">
            <a:avLst/>
          </a:prstGeom>
        </p:spPr>
      </p:pic>
    </p:spTree>
    <p:extLst>
      <p:ext uri="{BB962C8B-B14F-4D97-AF65-F5344CB8AC3E}">
        <p14:creationId xmlns:p14="http://schemas.microsoft.com/office/powerpoint/2010/main" val="2652207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2B2B8A33-B333-EE4C-8431-B035F14527CA}"/>
              </a:ext>
            </a:extLst>
          </p:cNvPr>
          <p:cNvSpPr/>
          <p:nvPr/>
        </p:nvSpPr>
        <p:spPr>
          <a:xfrm>
            <a:off x="599126" y="904787"/>
            <a:ext cx="5678037" cy="400110"/>
          </a:xfrm>
          <a:prstGeom prst="rect">
            <a:avLst/>
          </a:prstGeom>
        </p:spPr>
        <p:txBody>
          <a:bodyPr wrap="square" lIns="0">
            <a:spAutoFit/>
          </a:bodyPr>
          <a:lstStyle/>
          <a:p>
            <a:r>
              <a:rPr lang="es-ES" sz="2000" b="1" dirty="0">
                <a:solidFill>
                  <a:srgbClr val="426E78"/>
                </a:solidFill>
              </a:rPr>
              <a:t>Tablero de Control en Excel</a:t>
            </a:r>
          </a:p>
        </p:txBody>
      </p:sp>
      <p:sp>
        <p:nvSpPr>
          <p:cNvPr id="14" name="Rectangle 3">
            <a:extLst>
              <a:ext uri="{FF2B5EF4-FFF2-40B4-BE49-F238E27FC236}">
                <a16:creationId xmlns:a16="http://schemas.microsoft.com/office/drawing/2014/main" id="{9A1827EE-1791-934E-B08E-244D084F27AB}"/>
              </a:ext>
            </a:extLst>
          </p:cNvPr>
          <p:cNvSpPr/>
          <p:nvPr/>
        </p:nvSpPr>
        <p:spPr>
          <a:xfrm>
            <a:off x="407641" y="1441120"/>
            <a:ext cx="6042718" cy="1200329"/>
          </a:xfrm>
          <a:prstGeom prst="rect">
            <a:avLst/>
          </a:prstGeom>
        </p:spPr>
        <p:txBody>
          <a:bodyPr wrap="square" lIns="83077" rIns="83077">
            <a:spAutoFit/>
          </a:bodyPr>
          <a:lstStyle/>
          <a:p>
            <a:pPr algn="just"/>
            <a:r>
              <a:rPr lang="es-ES" sz="1200" dirty="0"/>
              <a:t>Tablero interactivo de control que presenta los valores del IUS, de las 8 dimensiones, las subdimensiones y sus indicadores. Con ellos se pueden medir el cumplimiento de los Objetivos Estratégicos Institucionales. </a:t>
            </a:r>
          </a:p>
          <a:p>
            <a:pPr algn="just"/>
            <a:endParaRPr lang="es-ES" sz="1200" dirty="0"/>
          </a:p>
          <a:p>
            <a:pPr algn="just"/>
            <a:r>
              <a:rPr lang="es-ES" sz="1200" dirty="0"/>
              <a:t>Podemos ver que el IUS cuenta con 5 niveles de riesgo: Alto, Medio alto, Medio, Medio bajo y Bajo. Debajo de él se ubica cada dimensión con su valor alcanzado.</a:t>
            </a:r>
          </a:p>
        </p:txBody>
      </p:sp>
      <p:sp>
        <p:nvSpPr>
          <p:cNvPr id="11" name="Forma libre: Forma 3">
            <a:extLst>
              <a:ext uri="{FF2B5EF4-FFF2-40B4-BE49-F238E27FC236}">
                <a16:creationId xmlns:a16="http://schemas.microsoft.com/office/drawing/2014/main" id="{C0279F97-BA05-4380-AFB6-7C52F6E902D6}"/>
              </a:ext>
            </a:extLst>
          </p:cNvPr>
          <p:cNvSpPr>
            <a:spLocks noChangeAspect="1"/>
          </p:cNvSpPr>
          <p:nvPr/>
        </p:nvSpPr>
        <p:spPr>
          <a:xfrm>
            <a:off x="0" y="6172200"/>
            <a:ext cx="6840000" cy="2956512"/>
          </a:xfrm>
          <a:custGeom>
            <a:avLst/>
            <a:gdLst>
              <a:gd name="connsiteX0" fmla="*/ 7772144 w 7789606"/>
              <a:gd name="connsiteY0" fmla="*/ 0 h 3654465"/>
              <a:gd name="connsiteX1" fmla="*/ 7789606 w 7789606"/>
              <a:gd name="connsiteY1" fmla="*/ 0 h 3654465"/>
              <a:gd name="connsiteX2" fmla="*/ 7789606 w 7789606"/>
              <a:gd name="connsiteY2" fmla="*/ 3654465 h 3654465"/>
              <a:gd name="connsiteX3" fmla="*/ 0 w 7789606"/>
              <a:gd name="connsiteY3" fmla="*/ 3654465 h 3654465"/>
              <a:gd name="connsiteX4" fmla="*/ 0 w 7789606"/>
              <a:gd name="connsiteY4" fmla="*/ 2856368 h 3654465"/>
              <a:gd name="connsiteX5" fmla="*/ 429171 w 7789606"/>
              <a:gd name="connsiteY5" fmla="*/ 2877395 h 3654465"/>
              <a:gd name="connsiteX6" fmla="*/ 2601623 w 7789606"/>
              <a:gd name="connsiteY6" fmla="*/ 2770954 h 3654465"/>
              <a:gd name="connsiteX7" fmla="*/ 7648664 w 7789606"/>
              <a:gd name="connsiteY7" fmla="*/ 241555 h 365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9606" h="3654465">
                <a:moveTo>
                  <a:pt x="7772144" y="0"/>
                </a:moveTo>
                <a:lnTo>
                  <a:pt x="7789606" y="0"/>
                </a:lnTo>
                <a:lnTo>
                  <a:pt x="7789606" y="3654465"/>
                </a:lnTo>
                <a:lnTo>
                  <a:pt x="0" y="3654465"/>
                </a:lnTo>
                <a:lnTo>
                  <a:pt x="0" y="2856368"/>
                </a:lnTo>
                <a:lnTo>
                  <a:pt x="429171" y="2877395"/>
                </a:lnTo>
                <a:cubicBezTo>
                  <a:pt x="1155821" y="2901118"/>
                  <a:pt x="1888673" y="2865801"/>
                  <a:pt x="2601623" y="2770954"/>
                </a:cubicBezTo>
                <a:cubicBezTo>
                  <a:pt x="5016863" y="2449644"/>
                  <a:pt x="6923473" y="1485981"/>
                  <a:pt x="7648664" y="241555"/>
                </a:cubicBezTo>
                <a:close/>
              </a:path>
            </a:pathLst>
          </a:custGeom>
          <a:gradFill>
            <a:gsLst>
              <a:gs pos="76000">
                <a:srgbClr val="426E78">
                  <a:alpha val="20000"/>
                </a:srgbClr>
              </a:gs>
              <a:gs pos="45000">
                <a:srgbClr val="7EADB8">
                  <a:alpha val="12000"/>
                </a:srgbClr>
              </a:gs>
              <a:gs pos="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12" name="Forma libre: Forma 4">
            <a:extLst>
              <a:ext uri="{FF2B5EF4-FFF2-40B4-BE49-F238E27FC236}">
                <a16:creationId xmlns:a16="http://schemas.microsoft.com/office/drawing/2014/main" id="{77F2258F-9772-432A-8DD9-CD8D31C1308A}"/>
              </a:ext>
            </a:extLst>
          </p:cNvPr>
          <p:cNvSpPr>
            <a:spLocks noChangeAspect="1"/>
          </p:cNvSpPr>
          <p:nvPr/>
        </p:nvSpPr>
        <p:spPr bwMode="auto">
          <a:xfrm>
            <a:off x="0" y="6461050"/>
            <a:ext cx="6840000" cy="2672581"/>
          </a:xfrm>
          <a:custGeom>
            <a:avLst/>
            <a:gdLst>
              <a:gd name="connsiteX0" fmla="*/ 7789606 w 7789606"/>
              <a:gd name="connsiteY0" fmla="*/ 0 h 2514600"/>
              <a:gd name="connsiteX1" fmla="*/ 7789606 w 7789606"/>
              <a:gd name="connsiteY1" fmla="*/ 2360167 h 2514600"/>
              <a:gd name="connsiteX2" fmla="*/ 7789606 w 7789606"/>
              <a:gd name="connsiteY2" fmla="*/ 2514600 h 2514600"/>
              <a:gd name="connsiteX3" fmla="*/ 0 w 7789606"/>
              <a:gd name="connsiteY3" fmla="*/ 2514600 h 2514600"/>
              <a:gd name="connsiteX4" fmla="*/ 0 w 7789606"/>
              <a:gd name="connsiteY4" fmla="*/ 2507805 h 2514600"/>
              <a:gd name="connsiteX5" fmla="*/ 0 w 7789606"/>
              <a:gd name="connsiteY5" fmla="*/ 225384 h 2514600"/>
              <a:gd name="connsiteX6" fmla="*/ 7789606 w 7789606"/>
              <a:gd name="connsiteY6"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89606" h="2514600">
                <a:moveTo>
                  <a:pt x="7789606" y="0"/>
                </a:moveTo>
                <a:cubicBezTo>
                  <a:pt x="7789606" y="0"/>
                  <a:pt x="7789606" y="0"/>
                  <a:pt x="7789606" y="2360167"/>
                </a:cubicBezTo>
                <a:lnTo>
                  <a:pt x="7789606" y="2514600"/>
                </a:lnTo>
                <a:lnTo>
                  <a:pt x="0" y="2514600"/>
                </a:lnTo>
                <a:lnTo>
                  <a:pt x="0" y="2507805"/>
                </a:lnTo>
                <a:cubicBezTo>
                  <a:pt x="0" y="2123448"/>
                  <a:pt x="0" y="1440145"/>
                  <a:pt x="0" y="225384"/>
                </a:cubicBezTo>
                <a:cubicBezTo>
                  <a:pt x="2368397" y="954749"/>
                  <a:pt x="6207492" y="1098744"/>
                  <a:pt x="7789606" y="0"/>
                </a:cubicBezTo>
                <a:close/>
              </a:path>
            </a:pathLst>
          </a:custGeom>
          <a:gradFill>
            <a:gsLst>
              <a:gs pos="91000">
                <a:srgbClr val="426E78">
                  <a:alpha val="8000"/>
                </a:srgbClr>
              </a:gs>
              <a:gs pos="68000">
                <a:srgbClr val="002060">
                  <a:alpha val="0"/>
                </a:srgbClr>
              </a:gs>
              <a:gs pos="28000">
                <a:srgbClr val="7EADB8">
                  <a:alpha val="22000"/>
                </a:srgbClr>
              </a:gs>
              <a:gs pos="0">
                <a:schemeClr val="bg1"/>
              </a:gs>
            </a:gsLst>
            <a:lin ang="2700000" scaled="1"/>
          </a:gradFill>
          <a:ln>
            <a:noFill/>
          </a:ln>
        </p:spPr>
        <p:txBody>
          <a:bodyPr vert="horz" wrap="square" lIns="91440" tIns="45720" rIns="91440" bIns="45720" numCol="1" anchor="t" anchorCtr="0" compatLnSpc="1">
            <a:prstTxWarp prst="textNoShape">
              <a:avLst/>
            </a:prstTxWarp>
            <a:noAutofit/>
          </a:bodyPr>
          <a:lstStyle/>
          <a:p>
            <a:endParaRPr lang="es-AR"/>
          </a:p>
        </p:txBody>
      </p:sp>
      <p:sp>
        <p:nvSpPr>
          <p:cNvPr id="10" name="Forma libre: Forma 3">
            <a:extLst>
              <a:ext uri="{FF2B5EF4-FFF2-40B4-BE49-F238E27FC236}">
                <a16:creationId xmlns:a16="http://schemas.microsoft.com/office/drawing/2014/main" id="{C0279F97-BA05-4380-AFB6-7C52F6E902D6}"/>
              </a:ext>
            </a:extLst>
          </p:cNvPr>
          <p:cNvSpPr>
            <a:spLocks noChangeAspect="1"/>
          </p:cNvSpPr>
          <p:nvPr/>
        </p:nvSpPr>
        <p:spPr>
          <a:xfrm rot="10800000">
            <a:off x="18000" y="-2"/>
            <a:ext cx="6840000" cy="853441"/>
          </a:xfrm>
          <a:custGeom>
            <a:avLst/>
            <a:gdLst>
              <a:gd name="connsiteX0" fmla="*/ 7772144 w 7789606"/>
              <a:gd name="connsiteY0" fmla="*/ 0 h 3654465"/>
              <a:gd name="connsiteX1" fmla="*/ 7789606 w 7789606"/>
              <a:gd name="connsiteY1" fmla="*/ 0 h 3654465"/>
              <a:gd name="connsiteX2" fmla="*/ 7789606 w 7789606"/>
              <a:gd name="connsiteY2" fmla="*/ 3654465 h 3654465"/>
              <a:gd name="connsiteX3" fmla="*/ 0 w 7789606"/>
              <a:gd name="connsiteY3" fmla="*/ 3654465 h 3654465"/>
              <a:gd name="connsiteX4" fmla="*/ 0 w 7789606"/>
              <a:gd name="connsiteY4" fmla="*/ 2856368 h 3654465"/>
              <a:gd name="connsiteX5" fmla="*/ 429171 w 7789606"/>
              <a:gd name="connsiteY5" fmla="*/ 2877395 h 3654465"/>
              <a:gd name="connsiteX6" fmla="*/ 2601623 w 7789606"/>
              <a:gd name="connsiteY6" fmla="*/ 2770954 h 3654465"/>
              <a:gd name="connsiteX7" fmla="*/ 7648664 w 7789606"/>
              <a:gd name="connsiteY7" fmla="*/ 241555 h 365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9606" h="3654465">
                <a:moveTo>
                  <a:pt x="7772144" y="0"/>
                </a:moveTo>
                <a:lnTo>
                  <a:pt x="7789606" y="0"/>
                </a:lnTo>
                <a:lnTo>
                  <a:pt x="7789606" y="3654465"/>
                </a:lnTo>
                <a:lnTo>
                  <a:pt x="0" y="3654465"/>
                </a:lnTo>
                <a:lnTo>
                  <a:pt x="0" y="2856368"/>
                </a:lnTo>
                <a:lnTo>
                  <a:pt x="429171" y="2877395"/>
                </a:lnTo>
                <a:cubicBezTo>
                  <a:pt x="1155821" y="2901118"/>
                  <a:pt x="1888673" y="2865801"/>
                  <a:pt x="2601623" y="2770954"/>
                </a:cubicBezTo>
                <a:cubicBezTo>
                  <a:pt x="5016863" y="2449644"/>
                  <a:pt x="6923473" y="1485981"/>
                  <a:pt x="7648664" y="241555"/>
                </a:cubicBezTo>
                <a:close/>
              </a:path>
            </a:pathLst>
          </a:custGeom>
          <a:gradFill>
            <a:gsLst>
              <a:gs pos="80000">
                <a:srgbClr val="426E78">
                  <a:alpha val="7000"/>
                </a:srgbClr>
              </a:gs>
              <a:gs pos="45000">
                <a:srgbClr val="7EADB8">
                  <a:alpha val="21000"/>
                </a:srgbClr>
              </a:gs>
              <a:gs pos="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dirty="0"/>
          </a:p>
        </p:txBody>
      </p:sp>
      <p:sp>
        <p:nvSpPr>
          <p:cNvPr id="15" name="Marcador de número de diapositiva 5">
            <a:extLst>
              <a:ext uri="{FF2B5EF4-FFF2-40B4-BE49-F238E27FC236}">
                <a16:creationId xmlns:a16="http://schemas.microsoft.com/office/drawing/2014/main" id="{A7B23C74-20DF-0A71-E56C-FDCCCE348BB8}"/>
              </a:ext>
            </a:extLst>
          </p:cNvPr>
          <p:cNvSpPr txBox="1">
            <a:spLocks/>
          </p:cNvSpPr>
          <p:nvPr/>
        </p:nvSpPr>
        <p:spPr>
          <a:xfrm>
            <a:off x="6238183" y="8950299"/>
            <a:ext cx="611639" cy="192667"/>
          </a:xfrm>
          <a:prstGeom prst="rect">
            <a:avLst/>
          </a:prstGeom>
          <a:solidFill>
            <a:srgbClr val="002060"/>
          </a:solidFill>
          <a:ln>
            <a:noFill/>
          </a:ln>
        </p:spPr>
        <p:txBody>
          <a:bodyPr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9A4F3F5-C055-3443-8F4D-415E16E06515}" type="slidenum">
              <a:rPr lang="es-CO" sz="831"/>
              <a:pPr/>
              <a:t>6</a:t>
            </a:fld>
            <a:endParaRPr lang="es-CO" sz="831"/>
          </a:p>
        </p:txBody>
      </p:sp>
      <p:pic>
        <p:nvPicPr>
          <p:cNvPr id="6" name="Imagen 5">
            <a:extLst>
              <a:ext uri="{FF2B5EF4-FFF2-40B4-BE49-F238E27FC236}">
                <a16:creationId xmlns:a16="http://schemas.microsoft.com/office/drawing/2014/main" id="{B7BC1AF4-1690-1159-44DD-7AA579A0A601}"/>
              </a:ext>
            </a:extLst>
          </p:cNvPr>
          <p:cNvPicPr>
            <a:picLocks noChangeAspect="1"/>
          </p:cNvPicPr>
          <p:nvPr/>
        </p:nvPicPr>
        <p:blipFill>
          <a:blip r:embed="rId2"/>
          <a:stretch>
            <a:fillRect/>
          </a:stretch>
        </p:blipFill>
        <p:spPr>
          <a:xfrm>
            <a:off x="407641" y="2933674"/>
            <a:ext cx="6042717" cy="3391153"/>
          </a:xfrm>
          <a:prstGeom prst="rect">
            <a:avLst/>
          </a:prstGeom>
        </p:spPr>
      </p:pic>
    </p:spTree>
    <p:extLst>
      <p:ext uri="{BB962C8B-B14F-4D97-AF65-F5344CB8AC3E}">
        <p14:creationId xmlns:p14="http://schemas.microsoft.com/office/powerpoint/2010/main" val="2117543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rma libre: Forma 3">
            <a:extLst>
              <a:ext uri="{FF2B5EF4-FFF2-40B4-BE49-F238E27FC236}">
                <a16:creationId xmlns:a16="http://schemas.microsoft.com/office/drawing/2014/main" id="{C0279F97-BA05-4380-AFB6-7C52F6E902D6}"/>
              </a:ext>
            </a:extLst>
          </p:cNvPr>
          <p:cNvSpPr>
            <a:spLocks noChangeAspect="1"/>
          </p:cNvSpPr>
          <p:nvPr/>
        </p:nvSpPr>
        <p:spPr>
          <a:xfrm>
            <a:off x="0" y="6718300"/>
            <a:ext cx="6840000" cy="2410411"/>
          </a:xfrm>
          <a:custGeom>
            <a:avLst/>
            <a:gdLst>
              <a:gd name="connsiteX0" fmla="*/ 7772144 w 7789606"/>
              <a:gd name="connsiteY0" fmla="*/ 0 h 3654465"/>
              <a:gd name="connsiteX1" fmla="*/ 7789606 w 7789606"/>
              <a:gd name="connsiteY1" fmla="*/ 0 h 3654465"/>
              <a:gd name="connsiteX2" fmla="*/ 7789606 w 7789606"/>
              <a:gd name="connsiteY2" fmla="*/ 3654465 h 3654465"/>
              <a:gd name="connsiteX3" fmla="*/ 0 w 7789606"/>
              <a:gd name="connsiteY3" fmla="*/ 3654465 h 3654465"/>
              <a:gd name="connsiteX4" fmla="*/ 0 w 7789606"/>
              <a:gd name="connsiteY4" fmla="*/ 2856368 h 3654465"/>
              <a:gd name="connsiteX5" fmla="*/ 429171 w 7789606"/>
              <a:gd name="connsiteY5" fmla="*/ 2877395 h 3654465"/>
              <a:gd name="connsiteX6" fmla="*/ 2601623 w 7789606"/>
              <a:gd name="connsiteY6" fmla="*/ 2770954 h 3654465"/>
              <a:gd name="connsiteX7" fmla="*/ 7648664 w 7789606"/>
              <a:gd name="connsiteY7" fmla="*/ 241555 h 365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9606" h="3654465">
                <a:moveTo>
                  <a:pt x="7772144" y="0"/>
                </a:moveTo>
                <a:lnTo>
                  <a:pt x="7789606" y="0"/>
                </a:lnTo>
                <a:lnTo>
                  <a:pt x="7789606" y="3654465"/>
                </a:lnTo>
                <a:lnTo>
                  <a:pt x="0" y="3654465"/>
                </a:lnTo>
                <a:lnTo>
                  <a:pt x="0" y="2856368"/>
                </a:lnTo>
                <a:lnTo>
                  <a:pt x="429171" y="2877395"/>
                </a:lnTo>
                <a:cubicBezTo>
                  <a:pt x="1155821" y="2901118"/>
                  <a:pt x="1888673" y="2865801"/>
                  <a:pt x="2601623" y="2770954"/>
                </a:cubicBezTo>
                <a:cubicBezTo>
                  <a:pt x="5016863" y="2449644"/>
                  <a:pt x="6923473" y="1485981"/>
                  <a:pt x="7648664" y="241555"/>
                </a:cubicBezTo>
                <a:close/>
              </a:path>
            </a:pathLst>
          </a:custGeom>
          <a:gradFill>
            <a:gsLst>
              <a:gs pos="76000">
                <a:srgbClr val="426E78">
                  <a:alpha val="20000"/>
                </a:srgbClr>
              </a:gs>
              <a:gs pos="45000">
                <a:srgbClr val="7EADB8">
                  <a:alpha val="12000"/>
                </a:srgbClr>
              </a:gs>
              <a:gs pos="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12" name="Forma libre: Forma 4">
            <a:extLst>
              <a:ext uri="{FF2B5EF4-FFF2-40B4-BE49-F238E27FC236}">
                <a16:creationId xmlns:a16="http://schemas.microsoft.com/office/drawing/2014/main" id="{77F2258F-9772-432A-8DD9-CD8D31C1308A}"/>
              </a:ext>
            </a:extLst>
          </p:cNvPr>
          <p:cNvSpPr>
            <a:spLocks noChangeAspect="1"/>
          </p:cNvSpPr>
          <p:nvPr/>
        </p:nvSpPr>
        <p:spPr bwMode="auto">
          <a:xfrm>
            <a:off x="0" y="6974760"/>
            <a:ext cx="6840000" cy="2158871"/>
          </a:xfrm>
          <a:custGeom>
            <a:avLst/>
            <a:gdLst>
              <a:gd name="connsiteX0" fmla="*/ 7789606 w 7789606"/>
              <a:gd name="connsiteY0" fmla="*/ 0 h 2514600"/>
              <a:gd name="connsiteX1" fmla="*/ 7789606 w 7789606"/>
              <a:gd name="connsiteY1" fmla="*/ 2360167 h 2514600"/>
              <a:gd name="connsiteX2" fmla="*/ 7789606 w 7789606"/>
              <a:gd name="connsiteY2" fmla="*/ 2514600 h 2514600"/>
              <a:gd name="connsiteX3" fmla="*/ 0 w 7789606"/>
              <a:gd name="connsiteY3" fmla="*/ 2514600 h 2514600"/>
              <a:gd name="connsiteX4" fmla="*/ 0 w 7789606"/>
              <a:gd name="connsiteY4" fmla="*/ 2507805 h 2514600"/>
              <a:gd name="connsiteX5" fmla="*/ 0 w 7789606"/>
              <a:gd name="connsiteY5" fmla="*/ 225384 h 2514600"/>
              <a:gd name="connsiteX6" fmla="*/ 7789606 w 7789606"/>
              <a:gd name="connsiteY6"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89606" h="2514600">
                <a:moveTo>
                  <a:pt x="7789606" y="0"/>
                </a:moveTo>
                <a:cubicBezTo>
                  <a:pt x="7789606" y="0"/>
                  <a:pt x="7789606" y="0"/>
                  <a:pt x="7789606" y="2360167"/>
                </a:cubicBezTo>
                <a:lnTo>
                  <a:pt x="7789606" y="2514600"/>
                </a:lnTo>
                <a:lnTo>
                  <a:pt x="0" y="2514600"/>
                </a:lnTo>
                <a:lnTo>
                  <a:pt x="0" y="2507805"/>
                </a:lnTo>
                <a:cubicBezTo>
                  <a:pt x="0" y="2123448"/>
                  <a:pt x="0" y="1440145"/>
                  <a:pt x="0" y="225384"/>
                </a:cubicBezTo>
                <a:cubicBezTo>
                  <a:pt x="2368397" y="954749"/>
                  <a:pt x="6207492" y="1098744"/>
                  <a:pt x="7789606" y="0"/>
                </a:cubicBezTo>
                <a:close/>
              </a:path>
            </a:pathLst>
          </a:custGeom>
          <a:gradFill>
            <a:gsLst>
              <a:gs pos="91000">
                <a:srgbClr val="426E78">
                  <a:alpha val="8000"/>
                </a:srgbClr>
              </a:gs>
              <a:gs pos="68000">
                <a:srgbClr val="002060">
                  <a:alpha val="0"/>
                </a:srgbClr>
              </a:gs>
              <a:gs pos="28000">
                <a:srgbClr val="7EADB8">
                  <a:alpha val="22000"/>
                </a:srgbClr>
              </a:gs>
              <a:gs pos="0">
                <a:schemeClr val="bg1"/>
              </a:gs>
            </a:gsLst>
            <a:lin ang="2700000" scaled="1"/>
          </a:gradFill>
          <a:ln>
            <a:noFill/>
          </a:ln>
        </p:spPr>
        <p:txBody>
          <a:bodyPr vert="horz" wrap="square" lIns="91440" tIns="45720" rIns="91440" bIns="45720" numCol="1" anchor="t" anchorCtr="0" compatLnSpc="1">
            <a:prstTxWarp prst="textNoShape">
              <a:avLst/>
            </a:prstTxWarp>
            <a:noAutofit/>
          </a:bodyPr>
          <a:lstStyle/>
          <a:p>
            <a:endParaRPr lang="es-AR"/>
          </a:p>
        </p:txBody>
      </p:sp>
      <p:sp>
        <p:nvSpPr>
          <p:cNvPr id="10" name="Forma libre: Forma 3">
            <a:extLst>
              <a:ext uri="{FF2B5EF4-FFF2-40B4-BE49-F238E27FC236}">
                <a16:creationId xmlns:a16="http://schemas.microsoft.com/office/drawing/2014/main" id="{C0279F97-BA05-4380-AFB6-7C52F6E902D6}"/>
              </a:ext>
            </a:extLst>
          </p:cNvPr>
          <p:cNvSpPr>
            <a:spLocks noChangeAspect="1"/>
          </p:cNvSpPr>
          <p:nvPr/>
        </p:nvSpPr>
        <p:spPr>
          <a:xfrm rot="10800000">
            <a:off x="18000" y="-2"/>
            <a:ext cx="6840000" cy="853441"/>
          </a:xfrm>
          <a:custGeom>
            <a:avLst/>
            <a:gdLst>
              <a:gd name="connsiteX0" fmla="*/ 7772144 w 7789606"/>
              <a:gd name="connsiteY0" fmla="*/ 0 h 3654465"/>
              <a:gd name="connsiteX1" fmla="*/ 7789606 w 7789606"/>
              <a:gd name="connsiteY1" fmla="*/ 0 h 3654465"/>
              <a:gd name="connsiteX2" fmla="*/ 7789606 w 7789606"/>
              <a:gd name="connsiteY2" fmla="*/ 3654465 h 3654465"/>
              <a:gd name="connsiteX3" fmla="*/ 0 w 7789606"/>
              <a:gd name="connsiteY3" fmla="*/ 3654465 h 3654465"/>
              <a:gd name="connsiteX4" fmla="*/ 0 w 7789606"/>
              <a:gd name="connsiteY4" fmla="*/ 2856368 h 3654465"/>
              <a:gd name="connsiteX5" fmla="*/ 429171 w 7789606"/>
              <a:gd name="connsiteY5" fmla="*/ 2877395 h 3654465"/>
              <a:gd name="connsiteX6" fmla="*/ 2601623 w 7789606"/>
              <a:gd name="connsiteY6" fmla="*/ 2770954 h 3654465"/>
              <a:gd name="connsiteX7" fmla="*/ 7648664 w 7789606"/>
              <a:gd name="connsiteY7" fmla="*/ 241555 h 365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9606" h="3654465">
                <a:moveTo>
                  <a:pt x="7772144" y="0"/>
                </a:moveTo>
                <a:lnTo>
                  <a:pt x="7789606" y="0"/>
                </a:lnTo>
                <a:lnTo>
                  <a:pt x="7789606" y="3654465"/>
                </a:lnTo>
                <a:lnTo>
                  <a:pt x="0" y="3654465"/>
                </a:lnTo>
                <a:lnTo>
                  <a:pt x="0" y="2856368"/>
                </a:lnTo>
                <a:lnTo>
                  <a:pt x="429171" y="2877395"/>
                </a:lnTo>
                <a:cubicBezTo>
                  <a:pt x="1155821" y="2901118"/>
                  <a:pt x="1888673" y="2865801"/>
                  <a:pt x="2601623" y="2770954"/>
                </a:cubicBezTo>
                <a:cubicBezTo>
                  <a:pt x="5016863" y="2449644"/>
                  <a:pt x="6923473" y="1485981"/>
                  <a:pt x="7648664" y="241555"/>
                </a:cubicBezTo>
                <a:close/>
              </a:path>
            </a:pathLst>
          </a:custGeom>
          <a:gradFill>
            <a:gsLst>
              <a:gs pos="80000">
                <a:srgbClr val="426E78">
                  <a:alpha val="7000"/>
                </a:srgbClr>
              </a:gs>
              <a:gs pos="45000">
                <a:srgbClr val="7EADB8">
                  <a:alpha val="21000"/>
                </a:srgbClr>
              </a:gs>
              <a:gs pos="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dirty="0"/>
          </a:p>
        </p:txBody>
      </p:sp>
      <p:sp>
        <p:nvSpPr>
          <p:cNvPr id="15" name="Marcador de número de diapositiva 5">
            <a:extLst>
              <a:ext uri="{FF2B5EF4-FFF2-40B4-BE49-F238E27FC236}">
                <a16:creationId xmlns:a16="http://schemas.microsoft.com/office/drawing/2014/main" id="{A7B23C74-20DF-0A71-E56C-FDCCCE348BB8}"/>
              </a:ext>
            </a:extLst>
          </p:cNvPr>
          <p:cNvSpPr txBox="1">
            <a:spLocks/>
          </p:cNvSpPr>
          <p:nvPr/>
        </p:nvSpPr>
        <p:spPr>
          <a:xfrm>
            <a:off x="6238183" y="8950299"/>
            <a:ext cx="611639" cy="192667"/>
          </a:xfrm>
          <a:prstGeom prst="rect">
            <a:avLst/>
          </a:prstGeom>
          <a:solidFill>
            <a:srgbClr val="002060"/>
          </a:solidFill>
          <a:ln>
            <a:noFill/>
          </a:ln>
        </p:spPr>
        <p:txBody>
          <a:bodyPr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9A4F3F5-C055-3443-8F4D-415E16E06515}" type="slidenum">
              <a:rPr lang="es-CO" sz="831"/>
              <a:pPr/>
              <a:t>7</a:t>
            </a:fld>
            <a:endParaRPr lang="es-CO" sz="831"/>
          </a:p>
        </p:txBody>
      </p:sp>
      <p:pic>
        <p:nvPicPr>
          <p:cNvPr id="3" name="Imagen 2">
            <a:extLst>
              <a:ext uri="{FF2B5EF4-FFF2-40B4-BE49-F238E27FC236}">
                <a16:creationId xmlns:a16="http://schemas.microsoft.com/office/drawing/2014/main" id="{BCEF8821-E152-2690-CB46-9D4686A5B972}"/>
              </a:ext>
            </a:extLst>
          </p:cNvPr>
          <p:cNvPicPr>
            <a:picLocks noChangeAspect="1"/>
          </p:cNvPicPr>
          <p:nvPr/>
        </p:nvPicPr>
        <p:blipFill>
          <a:blip r:embed="rId2"/>
          <a:stretch>
            <a:fillRect/>
          </a:stretch>
        </p:blipFill>
        <p:spPr>
          <a:xfrm>
            <a:off x="309908" y="1284966"/>
            <a:ext cx="6238183" cy="3053094"/>
          </a:xfrm>
          <a:prstGeom prst="rect">
            <a:avLst/>
          </a:prstGeom>
        </p:spPr>
      </p:pic>
      <p:sp>
        <p:nvSpPr>
          <p:cNvPr id="17" name="Rectangle 3">
            <a:extLst>
              <a:ext uri="{FF2B5EF4-FFF2-40B4-BE49-F238E27FC236}">
                <a16:creationId xmlns:a16="http://schemas.microsoft.com/office/drawing/2014/main" id="{A9478462-625B-9B29-7574-EB973B28B1E0}"/>
              </a:ext>
            </a:extLst>
          </p:cNvPr>
          <p:cNvSpPr/>
          <p:nvPr/>
        </p:nvSpPr>
        <p:spPr>
          <a:xfrm>
            <a:off x="309908" y="754270"/>
            <a:ext cx="6238183" cy="461665"/>
          </a:xfrm>
          <a:prstGeom prst="rect">
            <a:avLst/>
          </a:prstGeom>
        </p:spPr>
        <p:txBody>
          <a:bodyPr wrap="square" lIns="83077" rIns="83077">
            <a:spAutoFit/>
          </a:bodyPr>
          <a:lstStyle/>
          <a:p>
            <a:pPr algn="just"/>
            <a:r>
              <a:rPr lang="es-ES" sz="1200" dirty="0"/>
              <a:t>Debajo de las dimensiones podemos visualizar el cumplimiento de las subdimensiones y luego de sus indicadores. De manera de poder desglosar toda esa información hasta su raíz.</a:t>
            </a:r>
          </a:p>
        </p:txBody>
      </p:sp>
      <p:sp>
        <p:nvSpPr>
          <p:cNvPr id="18" name="Rectangle 3">
            <a:extLst>
              <a:ext uri="{FF2B5EF4-FFF2-40B4-BE49-F238E27FC236}">
                <a16:creationId xmlns:a16="http://schemas.microsoft.com/office/drawing/2014/main" id="{97F9B248-42A8-3D8B-0303-D86974E0F95C}"/>
              </a:ext>
            </a:extLst>
          </p:cNvPr>
          <p:cNvSpPr/>
          <p:nvPr/>
        </p:nvSpPr>
        <p:spPr>
          <a:xfrm>
            <a:off x="318908" y="4465910"/>
            <a:ext cx="6238183" cy="646331"/>
          </a:xfrm>
          <a:prstGeom prst="rect">
            <a:avLst/>
          </a:prstGeom>
        </p:spPr>
        <p:txBody>
          <a:bodyPr wrap="square" lIns="83077" rIns="83077">
            <a:spAutoFit/>
          </a:bodyPr>
          <a:lstStyle/>
          <a:p>
            <a:pPr algn="just"/>
            <a:r>
              <a:rPr lang="es-ES" sz="1200" dirty="0"/>
              <a:t>Por último, con el fin de comparar los valores del IUS obtenidos en otros años se incorporó un gráfico que presenta la meta y el valor alcanzado año a año. Los datos son simulados para ilustrar la presentación.</a:t>
            </a:r>
          </a:p>
        </p:txBody>
      </p:sp>
      <p:pic>
        <p:nvPicPr>
          <p:cNvPr id="5" name="Imagen 4">
            <a:extLst>
              <a:ext uri="{FF2B5EF4-FFF2-40B4-BE49-F238E27FC236}">
                <a16:creationId xmlns:a16="http://schemas.microsoft.com/office/drawing/2014/main" id="{83A24B9A-E39F-C718-4D39-B5CA7BD63C63}"/>
              </a:ext>
            </a:extLst>
          </p:cNvPr>
          <p:cNvPicPr>
            <a:picLocks noChangeAspect="1"/>
          </p:cNvPicPr>
          <p:nvPr/>
        </p:nvPicPr>
        <p:blipFill>
          <a:blip r:embed="rId3"/>
          <a:stretch>
            <a:fillRect/>
          </a:stretch>
        </p:blipFill>
        <p:spPr>
          <a:xfrm>
            <a:off x="309908" y="5231669"/>
            <a:ext cx="6238183" cy="1743091"/>
          </a:xfrm>
          <a:prstGeom prst="rect">
            <a:avLst/>
          </a:prstGeom>
        </p:spPr>
      </p:pic>
    </p:spTree>
    <p:extLst>
      <p:ext uri="{BB962C8B-B14F-4D97-AF65-F5344CB8AC3E}">
        <p14:creationId xmlns:p14="http://schemas.microsoft.com/office/powerpoint/2010/main" val="3911899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a libre: Forma 3">
            <a:extLst>
              <a:ext uri="{FF2B5EF4-FFF2-40B4-BE49-F238E27FC236}">
                <a16:creationId xmlns:a16="http://schemas.microsoft.com/office/drawing/2014/main" id="{C0279F97-BA05-4380-AFB6-7C52F6E902D6}"/>
              </a:ext>
            </a:extLst>
          </p:cNvPr>
          <p:cNvSpPr>
            <a:spLocks noChangeAspect="1"/>
          </p:cNvSpPr>
          <p:nvPr/>
        </p:nvSpPr>
        <p:spPr>
          <a:xfrm rot="10800000">
            <a:off x="2" y="-29621"/>
            <a:ext cx="6840000" cy="681031"/>
          </a:xfrm>
          <a:custGeom>
            <a:avLst/>
            <a:gdLst>
              <a:gd name="connsiteX0" fmla="*/ 7772144 w 7789606"/>
              <a:gd name="connsiteY0" fmla="*/ 0 h 3654465"/>
              <a:gd name="connsiteX1" fmla="*/ 7789606 w 7789606"/>
              <a:gd name="connsiteY1" fmla="*/ 0 h 3654465"/>
              <a:gd name="connsiteX2" fmla="*/ 7789606 w 7789606"/>
              <a:gd name="connsiteY2" fmla="*/ 3654465 h 3654465"/>
              <a:gd name="connsiteX3" fmla="*/ 0 w 7789606"/>
              <a:gd name="connsiteY3" fmla="*/ 3654465 h 3654465"/>
              <a:gd name="connsiteX4" fmla="*/ 0 w 7789606"/>
              <a:gd name="connsiteY4" fmla="*/ 2856368 h 3654465"/>
              <a:gd name="connsiteX5" fmla="*/ 429171 w 7789606"/>
              <a:gd name="connsiteY5" fmla="*/ 2877395 h 3654465"/>
              <a:gd name="connsiteX6" fmla="*/ 2601623 w 7789606"/>
              <a:gd name="connsiteY6" fmla="*/ 2770954 h 3654465"/>
              <a:gd name="connsiteX7" fmla="*/ 7648664 w 7789606"/>
              <a:gd name="connsiteY7" fmla="*/ 241555 h 365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9606" h="3654465">
                <a:moveTo>
                  <a:pt x="7772144" y="0"/>
                </a:moveTo>
                <a:lnTo>
                  <a:pt x="7789606" y="0"/>
                </a:lnTo>
                <a:lnTo>
                  <a:pt x="7789606" y="3654465"/>
                </a:lnTo>
                <a:lnTo>
                  <a:pt x="0" y="3654465"/>
                </a:lnTo>
                <a:lnTo>
                  <a:pt x="0" y="2856368"/>
                </a:lnTo>
                <a:lnTo>
                  <a:pt x="429171" y="2877395"/>
                </a:lnTo>
                <a:cubicBezTo>
                  <a:pt x="1155821" y="2901118"/>
                  <a:pt x="1888673" y="2865801"/>
                  <a:pt x="2601623" y="2770954"/>
                </a:cubicBezTo>
                <a:cubicBezTo>
                  <a:pt x="5016863" y="2449644"/>
                  <a:pt x="6923473" y="1485981"/>
                  <a:pt x="7648664" y="241555"/>
                </a:cubicBezTo>
                <a:close/>
              </a:path>
            </a:pathLst>
          </a:custGeom>
          <a:gradFill>
            <a:gsLst>
              <a:gs pos="80000">
                <a:srgbClr val="426E78">
                  <a:alpha val="7000"/>
                </a:srgbClr>
              </a:gs>
              <a:gs pos="45000">
                <a:srgbClr val="7EADB8">
                  <a:alpha val="21000"/>
                </a:srgbClr>
              </a:gs>
              <a:gs pos="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dirty="0"/>
          </a:p>
        </p:txBody>
      </p:sp>
      <p:sp>
        <p:nvSpPr>
          <p:cNvPr id="13" name="Forma libre: Forma 3">
            <a:extLst>
              <a:ext uri="{FF2B5EF4-FFF2-40B4-BE49-F238E27FC236}">
                <a16:creationId xmlns:a16="http://schemas.microsoft.com/office/drawing/2014/main" id="{C0279F97-BA05-4380-AFB6-7C52F6E902D6}"/>
              </a:ext>
            </a:extLst>
          </p:cNvPr>
          <p:cNvSpPr>
            <a:spLocks noChangeAspect="1"/>
          </p:cNvSpPr>
          <p:nvPr/>
        </p:nvSpPr>
        <p:spPr>
          <a:xfrm>
            <a:off x="0" y="7824866"/>
            <a:ext cx="6840000" cy="1303846"/>
          </a:xfrm>
          <a:custGeom>
            <a:avLst/>
            <a:gdLst>
              <a:gd name="connsiteX0" fmla="*/ 7772144 w 7789606"/>
              <a:gd name="connsiteY0" fmla="*/ 0 h 3654465"/>
              <a:gd name="connsiteX1" fmla="*/ 7789606 w 7789606"/>
              <a:gd name="connsiteY1" fmla="*/ 0 h 3654465"/>
              <a:gd name="connsiteX2" fmla="*/ 7789606 w 7789606"/>
              <a:gd name="connsiteY2" fmla="*/ 3654465 h 3654465"/>
              <a:gd name="connsiteX3" fmla="*/ 0 w 7789606"/>
              <a:gd name="connsiteY3" fmla="*/ 3654465 h 3654465"/>
              <a:gd name="connsiteX4" fmla="*/ 0 w 7789606"/>
              <a:gd name="connsiteY4" fmla="*/ 2856368 h 3654465"/>
              <a:gd name="connsiteX5" fmla="*/ 429171 w 7789606"/>
              <a:gd name="connsiteY5" fmla="*/ 2877395 h 3654465"/>
              <a:gd name="connsiteX6" fmla="*/ 2601623 w 7789606"/>
              <a:gd name="connsiteY6" fmla="*/ 2770954 h 3654465"/>
              <a:gd name="connsiteX7" fmla="*/ 7648664 w 7789606"/>
              <a:gd name="connsiteY7" fmla="*/ 241555 h 365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9606" h="3654465">
                <a:moveTo>
                  <a:pt x="7772144" y="0"/>
                </a:moveTo>
                <a:lnTo>
                  <a:pt x="7789606" y="0"/>
                </a:lnTo>
                <a:lnTo>
                  <a:pt x="7789606" y="3654465"/>
                </a:lnTo>
                <a:lnTo>
                  <a:pt x="0" y="3654465"/>
                </a:lnTo>
                <a:lnTo>
                  <a:pt x="0" y="2856368"/>
                </a:lnTo>
                <a:lnTo>
                  <a:pt x="429171" y="2877395"/>
                </a:lnTo>
                <a:cubicBezTo>
                  <a:pt x="1155821" y="2901118"/>
                  <a:pt x="1888673" y="2865801"/>
                  <a:pt x="2601623" y="2770954"/>
                </a:cubicBezTo>
                <a:cubicBezTo>
                  <a:pt x="5016863" y="2449644"/>
                  <a:pt x="6923473" y="1485981"/>
                  <a:pt x="7648664" y="241555"/>
                </a:cubicBezTo>
                <a:close/>
              </a:path>
            </a:pathLst>
          </a:custGeom>
          <a:gradFill>
            <a:gsLst>
              <a:gs pos="76000">
                <a:srgbClr val="426E78">
                  <a:alpha val="20000"/>
                </a:srgbClr>
              </a:gs>
              <a:gs pos="45000">
                <a:srgbClr val="7EADB8">
                  <a:alpha val="12000"/>
                </a:srgbClr>
              </a:gs>
              <a:gs pos="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15" name="Forma libre: Forma 4">
            <a:extLst>
              <a:ext uri="{FF2B5EF4-FFF2-40B4-BE49-F238E27FC236}">
                <a16:creationId xmlns:a16="http://schemas.microsoft.com/office/drawing/2014/main" id="{77F2258F-9772-432A-8DD9-CD8D31C1308A}"/>
              </a:ext>
            </a:extLst>
          </p:cNvPr>
          <p:cNvSpPr>
            <a:spLocks noChangeAspect="1"/>
          </p:cNvSpPr>
          <p:nvPr/>
        </p:nvSpPr>
        <p:spPr bwMode="auto">
          <a:xfrm>
            <a:off x="0" y="8204496"/>
            <a:ext cx="6840000" cy="929135"/>
          </a:xfrm>
          <a:custGeom>
            <a:avLst/>
            <a:gdLst>
              <a:gd name="connsiteX0" fmla="*/ 7789606 w 7789606"/>
              <a:gd name="connsiteY0" fmla="*/ 0 h 2514600"/>
              <a:gd name="connsiteX1" fmla="*/ 7789606 w 7789606"/>
              <a:gd name="connsiteY1" fmla="*/ 2360167 h 2514600"/>
              <a:gd name="connsiteX2" fmla="*/ 7789606 w 7789606"/>
              <a:gd name="connsiteY2" fmla="*/ 2514600 h 2514600"/>
              <a:gd name="connsiteX3" fmla="*/ 0 w 7789606"/>
              <a:gd name="connsiteY3" fmla="*/ 2514600 h 2514600"/>
              <a:gd name="connsiteX4" fmla="*/ 0 w 7789606"/>
              <a:gd name="connsiteY4" fmla="*/ 2507805 h 2514600"/>
              <a:gd name="connsiteX5" fmla="*/ 0 w 7789606"/>
              <a:gd name="connsiteY5" fmla="*/ 225384 h 2514600"/>
              <a:gd name="connsiteX6" fmla="*/ 7789606 w 7789606"/>
              <a:gd name="connsiteY6"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89606" h="2514600">
                <a:moveTo>
                  <a:pt x="7789606" y="0"/>
                </a:moveTo>
                <a:cubicBezTo>
                  <a:pt x="7789606" y="0"/>
                  <a:pt x="7789606" y="0"/>
                  <a:pt x="7789606" y="2360167"/>
                </a:cubicBezTo>
                <a:lnTo>
                  <a:pt x="7789606" y="2514600"/>
                </a:lnTo>
                <a:lnTo>
                  <a:pt x="0" y="2514600"/>
                </a:lnTo>
                <a:lnTo>
                  <a:pt x="0" y="2507805"/>
                </a:lnTo>
                <a:cubicBezTo>
                  <a:pt x="0" y="2123448"/>
                  <a:pt x="0" y="1440145"/>
                  <a:pt x="0" y="225384"/>
                </a:cubicBezTo>
                <a:cubicBezTo>
                  <a:pt x="2368397" y="954749"/>
                  <a:pt x="6207492" y="1098744"/>
                  <a:pt x="7789606" y="0"/>
                </a:cubicBezTo>
                <a:close/>
              </a:path>
            </a:pathLst>
          </a:custGeom>
          <a:gradFill>
            <a:gsLst>
              <a:gs pos="91000">
                <a:srgbClr val="426E78">
                  <a:alpha val="8000"/>
                </a:srgbClr>
              </a:gs>
              <a:gs pos="68000">
                <a:srgbClr val="002060">
                  <a:alpha val="0"/>
                </a:srgbClr>
              </a:gs>
              <a:gs pos="28000">
                <a:srgbClr val="7EADB8">
                  <a:alpha val="22000"/>
                </a:srgbClr>
              </a:gs>
              <a:gs pos="0">
                <a:schemeClr val="bg1"/>
              </a:gs>
            </a:gsLst>
            <a:lin ang="2700000" scaled="1"/>
          </a:gradFill>
          <a:ln>
            <a:noFill/>
          </a:ln>
        </p:spPr>
        <p:txBody>
          <a:bodyPr vert="horz" wrap="square" lIns="91440" tIns="45720" rIns="91440" bIns="45720" numCol="1" anchor="t" anchorCtr="0" compatLnSpc="1">
            <a:prstTxWarp prst="textNoShape">
              <a:avLst/>
            </a:prstTxWarp>
            <a:noAutofit/>
          </a:bodyPr>
          <a:lstStyle/>
          <a:p>
            <a:endParaRPr lang="es-AR"/>
          </a:p>
        </p:txBody>
      </p:sp>
      <p:sp>
        <p:nvSpPr>
          <p:cNvPr id="12" name="Marcador de número de diapositiva 5">
            <a:extLst>
              <a:ext uri="{FF2B5EF4-FFF2-40B4-BE49-F238E27FC236}">
                <a16:creationId xmlns:a16="http://schemas.microsoft.com/office/drawing/2014/main" id="{263CC3CB-ABEC-0911-1542-069133FF2D19}"/>
              </a:ext>
            </a:extLst>
          </p:cNvPr>
          <p:cNvSpPr txBox="1">
            <a:spLocks/>
          </p:cNvSpPr>
          <p:nvPr/>
        </p:nvSpPr>
        <p:spPr>
          <a:xfrm>
            <a:off x="6238183" y="8950299"/>
            <a:ext cx="611639" cy="192667"/>
          </a:xfrm>
          <a:prstGeom prst="rect">
            <a:avLst/>
          </a:prstGeom>
          <a:solidFill>
            <a:srgbClr val="002060"/>
          </a:solidFill>
          <a:ln>
            <a:noFill/>
          </a:ln>
        </p:spPr>
        <p:txBody>
          <a:bodyPr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9A4F3F5-C055-3443-8F4D-415E16E06515}" type="slidenum">
              <a:rPr lang="es-CO" sz="831"/>
              <a:pPr/>
              <a:t>8</a:t>
            </a:fld>
            <a:endParaRPr lang="es-CO" sz="831"/>
          </a:p>
        </p:txBody>
      </p:sp>
      <p:sp>
        <p:nvSpPr>
          <p:cNvPr id="16" name="Rectangle 2">
            <a:extLst>
              <a:ext uri="{FF2B5EF4-FFF2-40B4-BE49-F238E27FC236}">
                <a16:creationId xmlns:a16="http://schemas.microsoft.com/office/drawing/2014/main" id="{9E15EA7D-B651-4E84-F049-1EEA33FA742E}"/>
              </a:ext>
            </a:extLst>
          </p:cNvPr>
          <p:cNvSpPr/>
          <p:nvPr/>
        </p:nvSpPr>
        <p:spPr>
          <a:xfrm>
            <a:off x="589981" y="451356"/>
            <a:ext cx="5678037" cy="400110"/>
          </a:xfrm>
          <a:prstGeom prst="rect">
            <a:avLst/>
          </a:prstGeom>
        </p:spPr>
        <p:txBody>
          <a:bodyPr wrap="square" lIns="0">
            <a:spAutoFit/>
          </a:bodyPr>
          <a:lstStyle/>
          <a:p>
            <a:r>
              <a:rPr lang="es-ES" sz="2000" b="1" dirty="0">
                <a:solidFill>
                  <a:srgbClr val="426E78"/>
                </a:solidFill>
              </a:rPr>
              <a:t>Tablero de Control en Power BI</a:t>
            </a:r>
          </a:p>
        </p:txBody>
      </p:sp>
      <p:sp>
        <p:nvSpPr>
          <p:cNvPr id="22" name="Rectangle 3">
            <a:extLst>
              <a:ext uri="{FF2B5EF4-FFF2-40B4-BE49-F238E27FC236}">
                <a16:creationId xmlns:a16="http://schemas.microsoft.com/office/drawing/2014/main" id="{98F66EFC-92F3-F084-F0ED-09E312B14097}"/>
              </a:ext>
            </a:extLst>
          </p:cNvPr>
          <p:cNvSpPr/>
          <p:nvPr/>
        </p:nvSpPr>
        <p:spPr>
          <a:xfrm>
            <a:off x="75063" y="809223"/>
            <a:ext cx="6238183" cy="461665"/>
          </a:xfrm>
          <a:prstGeom prst="rect">
            <a:avLst/>
          </a:prstGeom>
        </p:spPr>
        <p:txBody>
          <a:bodyPr wrap="square" lIns="83077" rIns="83077">
            <a:spAutoFit/>
          </a:bodyPr>
          <a:lstStyle/>
          <a:p>
            <a:pPr algn="just"/>
            <a:r>
              <a:rPr lang="es-ES" sz="1200" dirty="0"/>
              <a:t>En Power BI se presentan las visualizaciones de las dimensiones, subdimensiones, indicadores y su seguimiento anual.</a:t>
            </a:r>
          </a:p>
        </p:txBody>
      </p:sp>
      <p:pic>
        <p:nvPicPr>
          <p:cNvPr id="23" name="Imagen 22">
            <a:extLst>
              <a:ext uri="{FF2B5EF4-FFF2-40B4-BE49-F238E27FC236}">
                <a16:creationId xmlns:a16="http://schemas.microsoft.com/office/drawing/2014/main" id="{392D1313-2B86-D340-4C17-1182C66001BF}"/>
              </a:ext>
            </a:extLst>
          </p:cNvPr>
          <p:cNvPicPr>
            <a:picLocks noChangeAspect="1"/>
          </p:cNvPicPr>
          <p:nvPr/>
        </p:nvPicPr>
        <p:blipFill>
          <a:blip r:embed="rId3"/>
          <a:stretch>
            <a:fillRect/>
          </a:stretch>
        </p:blipFill>
        <p:spPr>
          <a:xfrm>
            <a:off x="176663" y="1464766"/>
            <a:ext cx="4894138" cy="2756028"/>
          </a:xfrm>
          <a:prstGeom prst="rect">
            <a:avLst/>
          </a:prstGeom>
        </p:spPr>
      </p:pic>
      <p:pic>
        <p:nvPicPr>
          <p:cNvPr id="25" name="Imagen 24">
            <a:extLst>
              <a:ext uri="{FF2B5EF4-FFF2-40B4-BE49-F238E27FC236}">
                <a16:creationId xmlns:a16="http://schemas.microsoft.com/office/drawing/2014/main" id="{1D3FABF4-AF8E-0914-6AF9-2A05198C108B}"/>
              </a:ext>
            </a:extLst>
          </p:cNvPr>
          <p:cNvPicPr>
            <a:picLocks noChangeAspect="1"/>
          </p:cNvPicPr>
          <p:nvPr/>
        </p:nvPicPr>
        <p:blipFill>
          <a:blip r:embed="rId4"/>
          <a:stretch>
            <a:fillRect/>
          </a:stretch>
        </p:blipFill>
        <p:spPr>
          <a:xfrm>
            <a:off x="981930" y="3043658"/>
            <a:ext cx="4894138" cy="2742028"/>
          </a:xfrm>
          <a:prstGeom prst="rect">
            <a:avLst/>
          </a:prstGeom>
        </p:spPr>
      </p:pic>
      <p:pic>
        <p:nvPicPr>
          <p:cNvPr id="18" name="Imagen 17">
            <a:extLst>
              <a:ext uri="{FF2B5EF4-FFF2-40B4-BE49-F238E27FC236}">
                <a16:creationId xmlns:a16="http://schemas.microsoft.com/office/drawing/2014/main" id="{AB653CB3-098D-6894-2497-D1F32853B03B}"/>
              </a:ext>
            </a:extLst>
          </p:cNvPr>
          <p:cNvPicPr>
            <a:picLocks noChangeAspect="1"/>
          </p:cNvPicPr>
          <p:nvPr/>
        </p:nvPicPr>
        <p:blipFill>
          <a:blip r:embed="rId5"/>
          <a:stretch>
            <a:fillRect/>
          </a:stretch>
        </p:blipFill>
        <p:spPr>
          <a:xfrm>
            <a:off x="1747086" y="5034150"/>
            <a:ext cx="4928950" cy="2764618"/>
          </a:xfrm>
          <a:prstGeom prst="rect">
            <a:avLst/>
          </a:prstGeom>
        </p:spPr>
      </p:pic>
    </p:spTree>
    <p:extLst>
      <p:ext uri="{BB962C8B-B14F-4D97-AF65-F5344CB8AC3E}">
        <p14:creationId xmlns:p14="http://schemas.microsoft.com/office/powerpoint/2010/main" val="1643339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9D424FE-6F66-ECB3-8800-F9C621B5723F}"/>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447675" y="0"/>
            <a:ext cx="5962650" cy="9144000"/>
          </a:xfrm>
          <a:prstGeom prst="parallelogram">
            <a:avLst/>
          </a:prstGeom>
        </p:spPr>
      </p:pic>
      <p:sp>
        <p:nvSpPr>
          <p:cNvPr id="7" name="Rectangle 6">
            <a:extLst>
              <a:ext uri="{FF2B5EF4-FFF2-40B4-BE49-F238E27FC236}">
                <a16:creationId xmlns:a16="http://schemas.microsoft.com/office/drawing/2014/main" id="{0895DC67-91EF-B0AC-1C72-AD4BE5D69347}"/>
              </a:ext>
            </a:extLst>
          </p:cNvPr>
          <p:cNvSpPr/>
          <p:nvPr/>
        </p:nvSpPr>
        <p:spPr>
          <a:xfrm flipV="1">
            <a:off x="1851660" y="3041258"/>
            <a:ext cx="3154680" cy="2415571"/>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dirty="0"/>
          </a:p>
        </p:txBody>
      </p:sp>
      <p:sp>
        <p:nvSpPr>
          <p:cNvPr id="5" name="Paralelogramo 4">
            <a:extLst>
              <a:ext uri="{FF2B5EF4-FFF2-40B4-BE49-F238E27FC236}">
                <a16:creationId xmlns:a16="http://schemas.microsoft.com/office/drawing/2014/main" id="{162E6F4F-DCE7-417F-7B65-9946B8092DAA}"/>
              </a:ext>
            </a:extLst>
          </p:cNvPr>
          <p:cNvSpPr/>
          <p:nvPr/>
        </p:nvSpPr>
        <p:spPr>
          <a:xfrm>
            <a:off x="1871821" y="3415133"/>
            <a:ext cx="3114358" cy="717659"/>
          </a:xfrm>
          <a:prstGeom prst="parallelogram">
            <a:avLst>
              <a:gd name="adj" fmla="val 22911"/>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TextBox 3">
            <a:extLst>
              <a:ext uri="{FF2B5EF4-FFF2-40B4-BE49-F238E27FC236}">
                <a16:creationId xmlns:a16="http://schemas.microsoft.com/office/drawing/2014/main" id="{C436BDA1-4FBC-E245-AA53-1DCA5A4F574D}"/>
              </a:ext>
            </a:extLst>
          </p:cNvPr>
          <p:cNvSpPr txBox="1"/>
          <p:nvPr/>
        </p:nvSpPr>
        <p:spPr>
          <a:xfrm>
            <a:off x="1871821" y="3537170"/>
            <a:ext cx="3114358" cy="1477328"/>
          </a:xfrm>
          <a:prstGeom prst="rect">
            <a:avLst/>
          </a:prstGeom>
          <a:noFill/>
        </p:spPr>
        <p:txBody>
          <a:bodyPr wrap="square" lIns="66463" rIns="83077" rtlCol="0" anchor="t">
            <a:spAutoFit/>
          </a:bodyPr>
          <a:lstStyle/>
          <a:p>
            <a:pPr algn="ctr"/>
            <a:r>
              <a:rPr lang="es-AR" sz="1200" b="1" dirty="0">
                <a:solidFill>
                  <a:schemeClr val="bg1"/>
                </a:solidFill>
                <a:latin typeface="Calibri" panose="020F0502020204030204" pitchFamily="34" charset="0"/>
              </a:rPr>
              <a:t>INSTRUCTIVO DE USO Y REGLAS DE ACTUALIZACIÓN</a:t>
            </a:r>
          </a:p>
          <a:p>
            <a:pPr algn="ctr"/>
            <a:endParaRPr lang="es-ES" sz="1200" dirty="0">
              <a:solidFill>
                <a:schemeClr val="bg1"/>
              </a:solidFill>
            </a:endParaRPr>
          </a:p>
          <a:p>
            <a:pPr marL="285732" indent="-285732">
              <a:buFont typeface="Arial" panose="020B0604020202020204" pitchFamily="34" charset="0"/>
              <a:buChar char="•"/>
            </a:pPr>
            <a:endParaRPr lang="es-ES" sz="1200" dirty="0">
              <a:solidFill>
                <a:schemeClr val="bg1"/>
              </a:solidFill>
            </a:endParaRPr>
          </a:p>
          <a:p>
            <a:pPr marL="285732" indent="-285732">
              <a:buFont typeface="Arial" panose="020B0604020202020204" pitchFamily="34" charset="0"/>
              <a:buChar char="•"/>
            </a:pPr>
            <a:r>
              <a:rPr lang="es-ES" sz="1400" dirty="0">
                <a:solidFill>
                  <a:schemeClr val="bg1"/>
                </a:solidFill>
              </a:rPr>
              <a:t>Instructivo de uso</a:t>
            </a:r>
          </a:p>
          <a:p>
            <a:pPr marL="285732" indent="-285732">
              <a:buFont typeface="Arial" panose="020B0604020202020204" pitchFamily="34" charset="0"/>
              <a:buChar char="•"/>
            </a:pPr>
            <a:r>
              <a:rPr lang="es-ES" sz="1400" dirty="0">
                <a:solidFill>
                  <a:schemeClr val="bg1"/>
                </a:solidFill>
              </a:rPr>
              <a:t>Reglas de Actualización</a:t>
            </a:r>
          </a:p>
          <a:p>
            <a:pPr marL="285732" indent="-285732">
              <a:buFont typeface="Arial" panose="020B0604020202020204" pitchFamily="34" charset="0"/>
              <a:buChar char="•"/>
            </a:pPr>
            <a:r>
              <a:rPr lang="es-ES" sz="1400" dirty="0">
                <a:solidFill>
                  <a:schemeClr val="bg1"/>
                </a:solidFill>
              </a:rPr>
              <a:t>Instalación de Power BI</a:t>
            </a:r>
          </a:p>
        </p:txBody>
      </p:sp>
    </p:spTree>
    <p:extLst>
      <p:ext uri="{BB962C8B-B14F-4D97-AF65-F5344CB8AC3E}">
        <p14:creationId xmlns:p14="http://schemas.microsoft.com/office/powerpoint/2010/main" val="282242265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FAF905F9E6AD4DB9134E3420587CC8" ma:contentTypeVersion="15" ma:contentTypeDescription="Create a new document." ma:contentTypeScope="" ma:versionID="20bddf62ad01aff9c768c6e9ae77beb8">
  <xsd:schema xmlns:xsd="http://www.w3.org/2001/XMLSchema" xmlns:xs="http://www.w3.org/2001/XMLSchema" xmlns:p="http://schemas.microsoft.com/office/2006/metadata/properties" xmlns:ns2="0d129538-f825-474a-9c7f-adb8b86f3a72" xmlns:ns3="6f02176d-b2b9-4285-9c3d-cacee5e198d4" targetNamespace="http://schemas.microsoft.com/office/2006/metadata/properties" ma:root="true" ma:fieldsID="8a36e5bcd94f7903b962afe966e82553" ns2:_="" ns3:_="">
    <xsd:import namespace="0d129538-f825-474a-9c7f-adb8b86f3a72"/>
    <xsd:import namespace="6f02176d-b2b9-4285-9c3d-cacee5e198d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129538-f825-474a-9c7f-adb8b86f3a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ae61f9b1-e23d-4f49-b3d7-56b991556c4b"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02176d-b2b9-4285-9c3d-cacee5e198d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bd9a6bd8-6605-4ad5-aa47-55fe7bd04107}" ma:internalName="TaxCatchAll" ma:showField="CatchAllData" ma:web="6f02176d-b2b9-4285-9c3d-cacee5e198d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129538-f825-474a-9c7f-adb8b86f3a72">
      <Terms xmlns="http://schemas.microsoft.com/office/infopath/2007/PartnerControls"/>
    </lcf76f155ced4ddcb4097134ff3c332f>
    <TaxCatchAll xmlns="6f02176d-b2b9-4285-9c3d-cacee5e198d4" xsi:nil="true"/>
  </documentManagement>
</p:properties>
</file>

<file path=customXml/itemProps1.xml><?xml version="1.0" encoding="utf-8"?>
<ds:datastoreItem xmlns:ds="http://schemas.openxmlformats.org/officeDocument/2006/customXml" ds:itemID="{0C30B4E8-6649-421B-B436-B893CE7E8C06}"/>
</file>

<file path=customXml/itemProps2.xml><?xml version="1.0" encoding="utf-8"?>
<ds:datastoreItem xmlns:ds="http://schemas.openxmlformats.org/officeDocument/2006/customXml" ds:itemID="{9B06805E-AAD3-4F4F-AA0A-4C957871EFC9}"/>
</file>

<file path=customXml/itemProps3.xml><?xml version="1.0" encoding="utf-8"?>
<ds:datastoreItem xmlns:ds="http://schemas.openxmlformats.org/officeDocument/2006/customXml" ds:itemID="{FF650C9F-9E02-4C77-8AA5-1734EBBF65F4}"/>
</file>

<file path=docProps/app.xml><?xml version="1.0" encoding="utf-8"?>
<Properties xmlns="http://schemas.openxmlformats.org/officeDocument/2006/extended-properties" xmlns:vt="http://schemas.openxmlformats.org/officeDocument/2006/docPropsVTypes">
  <Template>Office Theme</Template>
  <TotalTime>5827</TotalTime>
  <Words>1545</Words>
  <Application>Microsoft Office PowerPoint</Application>
  <PresentationFormat>Carta (216 x 279 mm)</PresentationFormat>
  <Paragraphs>155</Paragraphs>
  <Slides>19</Slides>
  <Notes>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Arial</vt:lpstr>
      <vt:lpstr>Calibri</vt:lpstr>
      <vt:lpstr>Calibri Light</vt:lpstr>
      <vt:lpstr>Century Gothic</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work</dc:creator>
  <cp:lastModifiedBy>María Laura Gómez</cp:lastModifiedBy>
  <cp:revision>27</cp:revision>
  <dcterms:created xsi:type="dcterms:W3CDTF">2022-05-13T15:53:42Z</dcterms:created>
  <dcterms:modified xsi:type="dcterms:W3CDTF">2022-06-30T23:02:17Z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0x010100EAFAF905F9E6AD4DB9134E3420587CC8</vt:lpwstr>
  </property>
</Properties>
</file>